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42"/>
  </p:notesMasterIdLst>
  <p:handoutMasterIdLst>
    <p:handoutMasterId r:id="rId43"/>
  </p:handoutMasterIdLst>
  <p:sldIdLst>
    <p:sldId id="460" r:id="rId2"/>
    <p:sldId id="461" r:id="rId3"/>
    <p:sldId id="861" r:id="rId4"/>
    <p:sldId id="911" r:id="rId5"/>
    <p:sldId id="926" r:id="rId6"/>
    <p:sldId id="925" r:id="rId7"/>
    <p:sldId id="927" r:id="rId8"/>
    <p:sldId id="928" r:id="rId9"/>
    <p:sldId id="929" r:id="rId10"/>
    <p:sldId id="930" r:id="rId11"/>
    <p:sldId id="931" r:id="rId12"/>
    <p:sldId id="933" r:id="rId13"/>
    <p:sldId id="935" r:id="rId14"/>
    <p:sldId id="936" r:id="rId15"/>
    <p:sldId id="937" r:id="rId16"/>
    <p:sldId id="939" r:id="rId17"/>
    <p:sldId id="956" r:id="rId18"/>
    <p:sldId id="940" r:id="rId19"/>
    <p:sldId id="941" r:id="rId20"/>
    <p:sldId id="942" r:id="rId21"/>
    <p:sldId id="943" r:id="rId22"/>
    <p:sldId id="944" r:id="rId23"/>
    <p:sldId id="945" r:id="rId24"/>
    <p:sldId id="946" r:id="rId25"/>
    <p:sldId id="915" r:id="rId26"/>
    <p:sldId id="948" r:id="rId27"/>
    <p:sldId id="949" r:id="rId28"/>
    <p:sldId id="950" r:id="rId29"/>
    <p:sldId id="951" r:id="rId30"/>
    <p:sldId id="952" r:id="rId31"/>
    <p:sldId id="953" r:id="rId32"/>
    <p:sldId id="962" r:id="rId33"/>
    <p:sldId id="963" r:id="rId34"/>
    <p:sldId id="964" r:id="rId35"/>
    <p:sldId id="954" r:id="rId36"/>
    <p:sldId id="960" r:id="rId37"/>
    <p:sldId id="880" r:id="rId38"/>
    <p:sldId id="885" r:id="rId39"/>
    <p:sldId id="888" r:id="rId40"/>
    <p:sldId id="961" r:id="rId41"/>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pos="461" userDrawn="1">
          <p15:clr>
            <a:srgbClr val="F26B43"/>
          </p15:clr>
        </p15:guide>
        <p15:guide id="4" orient="horz" pos="709" userDrawn="1">
          <p15:clr>
            <a:srgbClr val="F26B43"/>
          </p15:clr>
        </p15:guide>
        <p15:guide id="5" orient="horz" pos="3884" userDrawn="1">
          <p15:clr>
            <a:srgbClr val="F26B43"/>
          </p15:clr>
        </p15:guide>
        <p15:guide id="6" pos="7242" userDrawn="1">
          <p15:clr>
            <a:srgbClr val="F26B43"/>
          </p15:clr>
        </p15:guide>
      </p15:sldGuideLst>
    </p:ext>
    <p:ext uri="{2D200454-40CA-4A62-9FC3-DE9A4176ACB9}">
      <p15:notesGuideLst xmlns=""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66CCFF"/>
    <a:srgbClr val="0000FF"/>
    <a:srgbClr val="00CCFF"/>
    <a:srgbClr val="33CCFF"/>
    <a:srgbClr val="154A51"/>
    <a:srgbClr val="006666"/>
    <a:srgbClr val="FAA0CF"/>
    <a:srgbClr val="B3E2E7"/>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9216" autoAdjust="0"/>
  </p:normalViewPr>
  <p:slideViewPr>
    <p:cSldViewPr snapToGrid="0" showGuides="1">
      <p:cViewPr varScale="1">
        <p:scale>
          <a:sx n="89" d="100"/>
          <a:sy n="89" d="100"/>
        </p:scale>
        <p:origin x="-258" y="-96"/>
      </p:cViewPr>
      <p:guideLst>
        <p:guide orient="horz" pos="2160"/>
        <p:guide orient="horz" pos="709"/>
        <p:guide orient="horz" pos="3884"/>
        <p:guide pos="3840"/>
        <p:guide pos="461"/>
        <p:guide pos="7242"/>
      </p:guideLst>
    </p:cSldViewPr>
  </p:slideViewPr>
  <p:notesTextViewPr>
    <p:cViewPr>
      <p:scale>
        <a:sx n="1" d="1"/>
        <a:sy n="1" d="1"/>
      </p:scale>
      <p:origin x="0" y="0"/>
    </p:cViewPr>
  </p:notesTextViewPr>
  <p:sorterViewPr>
    <p:cViewPr>
      <p:scale>
        <a:sx n="125" d="100"/>
        <a:sy n="125" d="100"/>
      </p:scale>
      <p:origin x="0" y="15852"/>
    </p:cViewPr>
  </p:sorterViewPr>
  <p:notesViewPr>
    <p:cSldViewPr snapToGrid="0">
      <p:cViewPr varScale="1">
        <p:scale>
          <a:sx n="91" d="100"/>
          <a:sy n="91" d="100"/>
        </p:scale>
        <p:origin x="-1488" y="-10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59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2018/9/4</a:t>
            </a:fld>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3305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17940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720327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3825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259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3715" t="560" r="13801" b="663"/>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7"/>
              <a:endParaRPr lang="zh-CN" altLang="en-US">
                <a:solidFill>
                  <a:prstClr val="white"/>
                </a:solidFill>
              </a:endParaRPr>
            </a:p>
          </p:txBody>
        </p:sp>
      </p:grpSp>
    </p:spTree>
    <p:extLst>
      <p:ext uri="{BB962C8B-B14F-4D97-AF65-F5344CB8AC3E}">
        <p14:creationId xmlns:p14="http://schemas.microsoft.com/office/powerpoint/2010/main" val="20752316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400341135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9888419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8569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1" r:id="rId5"/>
    <p:sldLayoutId id="2147483685" r:id="rId6"/>
    <p:sldLayoutId id="2147483686" r:id="rId7"/>
    <p:sldLayoutId id="2147483689"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8.png"/><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2.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9.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69"/>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8" name="矩形 17"/>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2"/>
          <a:stretch>
            <a:fillRect/>
          </a:stretch>
        </p:blipFill>
        <p:spPr>
          <a:xfrm>
            <a:off x="481519" y="2025643"/>
            <a:ext cx="3751608" cy="444068"/>
          </a:xfrm>
          <a:prstGeom prst="rect">
            <a:avLst/>
          </a:prstGeom>
        </p:spPr>
      </p:pic>
      <p:sp>
        <p:nvSpPr>
          <p:cNvPr id="13" name="标题 3"/>
          <p:cNvSpPr txBox="1">
            <a:spLocks/>
          </p:cNvSpPr>
          <p:nvPr/>
        </p:nvSpPr>
        <p:spPr>
          <a:xfrm>
            <a:off x="792479" y="3046816"/>
            <a:ext cx="10607039" cy="61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a:spcBef>
                <a:spcPts val="875"/>
              </a:spcBef>
              <a:spcAft>
                <a:spcPts val="875"/>
              </a:spcAft>
            </a:pPr>
            <a:r>
              <a:rPr lang="zh-CN" altLang="en-US" sz="3800" dirty="0" smtClean="0">
                <a:latin typeface="微软雅黑" pitchFamily="34" charset="-122"/>
              </a:rPr>
              <a:t>高职院校教学诊断与改进工作全面解决方案</a:t>
            </a:r>
            <a:endParaRPr lang="en-US" altLang="zh-CN" sz="3800" dirty="0" smtClean="0">
              <a:latin typeface="微软雅黑" pitchFamily="34" charset="-122"/>
            </a:endParaRPr>
          </a:p>
        </p:txBody>
      </p:sp>
      <p:sp>
        <p:nvSpPr>
          <p:cNvPr id="14" name="TextBox 13"/>
          <p:cNvSpPr txBox="1">
            <a:spLocks noChangeArrowheads="1"/>
          </p:cNvSpPr>
          <p:nvPr/>
        </p:nvSpPr>
        <p:spPr bwMode="auto">
          <a:xfrm>
            <a:off x="4322027" y="4290677"/>
            <a:ext cx="3288579" cy="842108"/>
          </a:xfrm>
          <a:prstGeom prst="rect">
            <a:avLst/>
          </a:prstGeom>
          <a:noFill/>
          <a:ln w="9525">
            <a:noFill/>
            <a:miter lim="800000"/>
            <a:headEnd/>
            <a:tailEnd/>
          </a:ln>
        </p:spPr>
        <p:txBody>
          <a:bodyPr wrap="square" lIns="132924" tIns="66462" rIns="132924" bIns="66462">
            <a:spAutoFit/>
          </a:bodyPr>
          <a:lstStyle/>
          <a:p>
            <a:pPr algn="ctr">
              <a:spcBef>
                <a:spcPts val="600"/>
              </a:spcBef>
              <a:spcAft>
                <a:spcPts val="600"/>
              </a:spcAft>
            </a:pPr>
            <a:r>
              <a:rPr lang="zh-CN" altLang="en-US" sz="2000" b="1" dirty="0" smtClean="0">
                <a:latin typeface="微软雅黑" pitchFamily="34" charset="-122"/>
                <a:ea typeface="微软雅黑" pitchFamily="34" charset="-122"/>
              </a:rPr>
              <a:t>国泰安战略项目事业部</a:t>
            </a:r>
            <a:endParaRPr lang="en-US" altLang="zh-CN" sz="2000" b="1" dirty="0" smtClean="0">
              <a:latin typeface="微软雅黑" pitchFamily="34" charset="-122"/>
              <a:ea typeface="微软雅黑" pitchFamily="34" charset="-122"/>
            </a:endParaRPr>
          </a:p>
          <a:p>
            <a:pPr algn="ctr">
              <a:spcBef>
                <a:spcPts val="600"/>
              </a:spcBef>
              <a:spcAft>
                <a:spcPts val="600"/>
              </a:spcAft>
            </a:pPr>
            <a:r>
              <a:rPr lang="en-US" altLang="zh-CN" sz="1600" b="1" dirty="0" smtClean="0">
                <a:latin typeface="微软雅黑" pitchFamily="34" charset="-122"/>
                <a:ea typeface="微软雅黑" pitchFamily="34" charset="-122"/>
              </a:rPr>
              <a:t>2018</a:t>
            </a:r>
            <a:r>
              <a:rPr lang="zh-CN" altLang="en-US" sz="1600" b="1" dirty="0" smtClean="0">
                <a:latin typeface="微软雅黑" pitchFamily="34" charset="-122"/>
                <a:ea typeface="微软雅黑" pitchFamily="34" charset="-122"/>
              </a:rPr>
              <a:t>年</a:t>
            </a:r>
            <a:r>
              <a:rPr lang="en-US" altLang="zh-CN" sz="1600" b="1" dirty="0" smtClean="0">
                <a:latin typeface="微软雅黑" pitchFamily="34" charset="-122"/>
                <a:ea typeface="微软雅黑" pitchFamily="34" charset="-122"/>
              </a:rPr>
              <a:t>9</a:t>
            </a:r>
            <a:r>
              <a:rPr lang="zh-CN" altLang="en-US" sz="1600" b="1" dirty="0" smtClean="0">
                <a:latin typeface="微软雅黑" pitchFamily="34" charset="-122"/>
                <a:ea typeface="微软雅黑" pitchFamily="34" charset="-122"/>
              </a:rPr>
              <a:t>月</a:t>
            </a:r>
            <a:endParaRPr lang="en-US"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1404588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08</a:t>
            </a:r>
            <a:endParaRPr lang="zh-CN" altLang="en-US" sz="1600" b="1" dirty="0">
              <a:solidFill>
                <a:prstClr val="white"/>
              </a:solidFill>
            </a:endParaRPr>
          </a:p>
        </p:txBody>
      </p:sp>
      <p:cxnSp>
        <p:nvCxnSpPr>
          <p:cNvPr id="32" name="直接连接符 31"/>
          <p:cNvCxnSpPr/>
          <p:nvPr/>
        </p:nvCxnSpPr>
        <p:spPr>
          <a:xfrm>
            <a:off x="1768416" y="404813"/>
            <a:ext cx="7299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08906" y="718904"/>
            <a:ext cx="2322422" cy="41457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a:t>
            </a:r>
            <a:r>
              <a:rPr lang="zh-CN" altLang="en-US" sz="2000" b="1" dirty="0" smtClean="0">
                <a:solidFill>
                  <a:srgbClr val="FFFFFF"/>
                </a:solidFill>
                <a:ea typeface="微软雅黑" pitchFamily="34" charset="-122"/>
                <a:sym typeface="微软雅黑" panose="020B0503020204020204" pitchFamily="34" charset="-122"/>
              </a:rPr>
              <a:t>指导思想</a:t>
            </a:r>
            <a:endParaRPr lang="zh-CN" altLang="en-US" sz="2000" b="1" dirty="0">
              <a:solidFill>
                <a:srgbClr val="FFFFFF"/>
              </a:solidFill>
              <a:ea typeface="微软雅黑" pitchFamily="34" charset="-122"/>
            </a:endParaRPr>
          </a:p>
        </p:txBody>
      </p:sp>
      <p:sp>
        <p:nvSpPr>
          <p:cNvPr id="16" name="MH_Other_5"/>
          <p:cNvSpPr>
            <a:spLocks noChangeArrowheads="1"/>
          </p:cNvSpPr>
          <p:nvPr>
            <p:custDataLst>
              <p:tags r:id="rId2"/>
            </p:custDataLst>
          </p:nvPr>
        </p:nvSpPr>
        <p:spPr bwMode="auto">
          <a:xfrm>
            <a:off x="228926" y="3457108"/>
            <a:ext cx="2302402" cy="44314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a:t>
            </a:r>
            <a:r>
              <a:rPr lang="zh-CN" altLang="en-US" sz="2000" b="1" dirty="0" smtClean="0">
                <a:solidFill>
                  <a:srgbClr val="FFFFFF"/>
                </a:solidFill>
                <a:ea typeface="微软雅黑" pitchFamily="34" charset="-122"/>
                <a:sym typeface="微软雅黑" panose="020B0503020204020204" pitchFamily="34" charset="-122"/>
              </a:rPr>
              <a:t> 建设目标</a:t>
            </a:r>
            <a:endParaRPr lang="zh-CN" altLang="en-US" sz="2000" b="1" dirty="0">
              <a:solidFill>
                <a:srgbClr val="FFFFFF"/>
              </a:solidFill>
              <a:ea typeface="微软雅黑" pitchFamily="34" charset="-122"/>
            </a:endParaRPr>
          </a:p>
        </p:txBody>
      </p:sp>
      <p:sp>
        <p:nvSpPr>
          <p:cNvPr id="17" name="矩形 16"/>
          <p:cNvSpPr/>
          <p:nvPr/>
        </p:nvSpPr>
        <p:spPr>
          <a:xfrm>
            <a:off x="886000" y="1339876"/>
            <a:ext cx="9781999" cy="1754326"/>
          </a:xfrm>
          <a:prstGeom prst="rect">
            <a:avLst/>
          </a:prstGeom>
          <a:ln>
            <a:solidFill>
              <a:schemeClr val="accent6"/>
            </a:solidFill>
          </a:ln>
        </p:spPr>
        <p:txBody>
          <a:bodyPr wrap="square">
            <a:spAutoFit/>
          </a:bodyPr>
          <a:lstStyle/>
          <a:p>
            <a:pPr>
              <a:lnSpc>
                <a:spcPct val="150000"/>
              </a:lnSpc>
            </a:pPr>
            <a:r>
              <a:rPr lang="zh-CN" altLang="en-US" dirty="0" smtClean="0">
                <a:latin typeface="微软雅黑" pitchFamily="34" charset="-122"/>
                <a:ea typeface="微软雅黑" pitchFamily="34" charset="-122"/>
              </a:rPr>
              <a:t>      以全面质量管理理论</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ISO9000</a:t>
            </a:r>
            <a:r>
              <a:rPr lang="zh-CN" altLang="en-US" dirty="0">
                <a:latin typeface="微软雅黑" pitchFamily="34" charset="-122"/>
                <a:ea typeface="微软雅黑" pitchFamily="34" charset="-122"/>
              </a:rPr>
              <a:t>族标准质量标准的思想为指导</a:t>
            </a:r>
            <a:r>
              <a:rPr lang="en-US" altLang="zh-CN" dirty="0" smtClean="0">
                <a:latin typeface="微软雅黑" pitchFamily="34" charset="-122"/>
                <a:ea typeface="微软雅黑" pitchFamily="34" charset="-122"/>
              </a:rPr>
              <a:t>,</a:t>
            </a:r>
            <a:r>
              <a:rPr lang="zh-CN" altLang="zh-CN" dirty="0">
                <a:latin typeface="微软雅黑" pitchFamily="34" charset="-122"/>
                <a:ea typeface="微软雅黑" pitchFamily="34" charset="-122"/>
              </a:rPr>
              <a:t>坚持</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需求导向、自我保证，多元诊断、重在改进</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的工作方针</a:t>
            </a:r>
            <a:r>
              <a:rPr lang="zh-CN" altLang="zh-CN" dirty="0" smtClean="0">
                <a:latin typeface="微软雅黑" pitchFamily="34" charset="-122"/>
                <a:ea typeface="微软雅黑" pitchFamily="34" charset="-122"/>
              </a:rPr>
              <a:t>，</a:t>
            </a:r>
            <a:r>
              <a:rPr lang="zh-CN" altLang="zh-CN" dirty="0">
                <a:latin typeface="微软雅黑" pitchFamily="34" charset="-122"/>
                <a:ea typeface="微软雅黑" pitchFamily="34" charset="-122"/>
              </a:rPr>
              <a:t>引导和帮助中等职业学校主动适应经济社会发展需要，改善办学条件、规范学校管理、深化教学改革、完善制度体系、健全运行机制</a:t>
            </a:r>
            <a:r>
              <a:rPr lang="zh-CN" altLang="zh-CN"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建立中职教学质量评价标准和</a:t>
            </a:r>
            <a:r>
              <a:rPr lang="zh-CN" altLang="en-US" dirty="0" smtClean="0">
                <a:latin typeface="微软雅黑" pitchFamily="34" charset="-122"/>
                <a:ea typeface="微软雅黑" pitchFamily="34" charset="-122"/>
              </a:rPr>
              <a:t>体系，促</a:t>
            </a:r>
            <a:r>
              <a:rPr lang="zh-CN" altLang="zh-CN" dirty="0" smtClean="0">
                <a:latin typeface="微软雅黑" pitchFamily="34" charset="-122"/>
                <a:ea typeface="微软雅黑" pitchFamily="34" charset="-122"/>
              </a:rPr>
              <a:t>进</a:t>
            </a:r>
            <a:r>
              <a:rPr lang="zh-CN" altLang="zh-CN" dirty="0">
                <a:latin typeface="微软雅黑" pitchFamily="34" charset="-122"/>
                <a:ea typeface="微软雅黑" pitchFamily="34" charset="-122"/>
              </a:rPr>
              <a:t>中等职业教育健康可持续发展。</a:t>
            </a:r>
          </a:p>
        </p:txBody>
      </p:sp>
      <p:sp>
        <p:nvSpPr>
          <p:cNvPr id="18" name="矩形 17"/>
          <p:cNvSpPr/>
          <p:nvPr/>
        </p:nvSpPr>
        <p:spPr>
          <a:xfrm>
            <a:off x="886000" y="4182988"/>
            <a:ext cx="9781999" cy="1705403"/>
          </a:xfrm>
          <a:prstGeom prst="rect">
            <a:avLst/>
          </a:prstGeom>
          <a:ln>
            <a:solidFill>
              <a:schemeClr val="accent6"/>
            </a:solidFill>
          </a:ln>
        </p:spPr>
        <p:txBody>
          <a:bodyPr wrap="square">
            <a:spAutoFit/>
          </a:bodyPr>
          <a:lstStyle/>
          <a:p>
            <a:pPr>
              <a:lnSpc>
                <a:spcPct val="150000"/>
              </a:lnSpc>
            </a:pPr>
            <a:r>
              <a:rPr lang="zh-CN" altLang="en-US" dirty="0" smtClean="0">
                <a:latin typeface="微软雅黑" pitchFamily="34" charset="-122"/>
                <a:ea typeface="微软雅黑" pitchFamily="34" charset="-122"/>
              </a:rPr>
              <a:t>（</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）带动学校建立一套常态化、周期性的教学质量诊断改进运行机制；        </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2</a:t>
            </a:r>
            <a:r>
              <a:rPr lang="zh-CN" altLang="en-US" dirty="0">
                <a:latin typeface="微软雅黑" pitchFamily="34" charset="-122"/>
                <a:ea typeface="微软雅黑" pitchFamily="34" charset="-122"/>
              </a:rPr>
              <a:t>）构建适合学校的质量评价体系，帮助学校进行教学质量</a:t>
            </a:r>
            <a:r>
              <a:rPr lang="zh-CN" altLang="zh-CN" dirty="0">
                <a:latin typeface="微软雅黑" pitchFamily="34" charset="-122"/>
                <a:ea typeface="微软雅黑" pitchFamily="34" charset="-122"/>
              </a:rPr>
              <a:t>诊断</a:t>
            </a:r>
            <a:r>
              <a:rPr lang="zh-CN" altLang="en-US" dirty="0">
                <a:latin typeface="微软雅黑" pitchFamily="34" charset="-122"/>
                <a:ea typeface="微软雅黑" pitchFamily="34" charset="-122"/>
              </a:rPr>
              <a:t>并发现问题；    </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a:t>
            </a: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）智能分析质量问题产生原因，提供相应改进建议，达到质量提升目标；</a:t>
            </a:r>
            <a:endParaRPr lang="en-US" altLang="zh-CN" dirty="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）通过督导评价实现日常教学管理的实时监控预警，达到螺旋式提升目标。 </a:t>
            </a:r>
            <a:endParaRPr lang="zh-CN" altLang="zh-CN" dirty="0">
              <a:latin typeface="微软雅黑" pitchFamily="34" charset="-122"/>
              <a:ea typeface="微软雅黑" pitchFamily="34" charset="-122"/>
            </a:endParaRPr>
          </a:p>
        </p:txBody>
      </p:sp>
      <p:sp>
        <p:nvSpPr>
          <p:cNvPr id="13" name="文本占位符 20"/>
          <p:cNvSpPr txBox="1">
            <a:spLocks/>
          </p:cNvSpPr>
          <p:nvPr/>
        </p:nvSpPr>
        <p:spPr>
          <a:xfrm>
            <a:off x="8941668" y="218040"/>
            <a:ext cx="3123304" cy="42800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 二、建设目标思路</a:t>
            </a:r>
            <a:endParaRPr lang="zh-CN" altLang="en-US" b="1" dirty="0">
              <a:solidFill>
                <a:prstClr val="black"/>
              </a:solidFill>
            </a:endParaRPr>
          </a:p>
        </p:txBody>
      </p:sp>
    </p:spTree>
    <p:extLst>
      <p:ext uri="{BB962C8B-B14F-4D97-AF65-F5344CB8AC3E}">
        <p14:creationId xmlns:p14="http://schemas.microsoft.com/office/powerpoint/2010/main" val="1202107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09</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7" y="727033"/>
            <a:ext cx="2514274" cy="42154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 工作思路</a:t>
            </a:r>
            <a:endParaRPr lang="zh-CN" altLang="en-US" sz="2000" b="1" dirty="0">
              <a:solidFill>
                <a:srgbClr val="FFFFFF"/>
              </a:solidFill>
              <a:ea typeface="微软雅黑" pitchFamily="34" charset="-122"/>
              <a:sym typeface="微软雅黑" panose="020B0503020204020204" pitchFamily="34" charset="-122"/>
            </a:endParaRPr>
          </a:p>
        </p:txBody>
      </p:sp>
      <p:grpSp>
        <p:nvGrpSpPr>
          <p:cNvPr id="15" name="组合 14"/>
          <p:cNvGrpSpPr/>
          <p:nvPr/>
        </p:nvGrpSpPr>
        <p:grpSpPr>
          <a:xfrm>
            <a:off x="1457324" y="1413996"/>
            <a:ext cx="9324975" cy="4415304"/>
            <a:chOff x="282237" y="1386503"/>
            <a:chExt cx="8621272" cy="3665203"/>
          </a:xfrm>
        </p:grpSpPr>
        <p:sp>
          <p:nvSpPr>
            <p:cNvPr id="16" name="矩形 15"/>
            <p:cNvSpPr/>
            <p:nvPr/>
          </p:nvSpPr>
          <p:spPr>
            <a:xfrm>
              <a:off x="717107" y="2059087"/>
              <a:ext cx="1203063" cy="4616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形成机制</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2185007" y="2071772"/>
              <a:ext cx="959412" cy="373658"/>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建立制度</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3144418" y="2093606"/>
              <a:ext cx="962558" cy="339405"/>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工作目标</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4106977" y="2093606"/>
              <a:ext cx="962558" cy="339405"/>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工作标准</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0" name="矩形 19"/>
            <p:cNvSpPr/>
            <p:nvPr/>
          </p:nvSpPr>
          <p:spPr>
            <a:xfrm>
              <a:off x="5069534" y="2093606"/>
              <a:ext cx="962558" cy="339405"/>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工作流程</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1" name="矩形 20"/>
            <p:cNvSpPr/>
            <p:nvPr/>
          </p:nvSpPr>
          <p:spPr>
            <a:xfrm>
              <a:off x="6032092" y="2093606"/>
              <a:ext cx="962558" cy="339405"/>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工作职责</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2" name="矩形 21"/>
            <p:cNvSpPr/>
            <p:nvPr/>
          </p:nvSpPr>
          <p:spPr>
            <a:xfrm>
              <a:off x="733714" y="2526634"/>
              <a:ext cx="1203063" cy="4616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实施保障</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2185007" y="2540413"/>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组建机构</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3144418" y="2545802"/>
              <a:ext cx="962558" cy="31328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制订方案</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矩形 24"/>
            <p:cNvSpPr/>
            <p:nvPr/>
          </p:nvSpPr>
          <p:spPr>
            <a:xfrm>
              <a:off x="4106977" y="2545802"/>
              <a:ext cx="962558" cy="313289"/>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培训动员</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1" name="矩形 30"/>
            <p:cNvSpPr/>
            <p:nvPr/>
          </p:nvSpPr>
          <p:spPr>
            <a:xfrm>
              <a:off x="5069534" y="2545802"/>
              <a:ext cx="962558" cy="313289"/>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责任到位</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3" name="矩形 32"/>
            <p:cNvSpPr/>
            <p:nvPr/>
          </p:nvSpPr>
          <p:spPr>
            <a:xfrm>
              <a:off x="6025537" y="2545802"/>
              <a:ext cx="962558" cy="313289"/>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实施总结</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2185007" y="1386503"/>
              <a:ext cx="2131220" cy="373658"/>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“双元”引领、创新驱动</a:t>
              </a:r>
            </a:p>
          </p:txBody>
        </p:sp>
        <p:sp>
          <p:nvSpPr>
            <p:cNvPr id="35" name="矩形 34"/>
            <p:cNvSpPr/>
            <p:nvPr/>
          </p:nvSpPr>
          <p:spPr>
            <a:xfrm>
              <a:off x="6988094" y="2545802"/>
              <a:ext cx="962558" cy="313289"/>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成果凝练</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733714" y="2994181"/>
              <a:ext cx="1203063" cy="4616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过程控制</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2185007" y="3059910"/>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专委会</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8" name="矩形 37"/>
            <p:cNvSpPr/>
            <p:nvPr/>
          </p:nvSpPr>
          <p:spPr>
            <a:xfrm>
              <a:off x="3150711" y="3059910"/>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章程</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9" name="矩形 38"/>
            <p:cNvSpPr/>
            <p:nvPr/>
          </p:nvSpPr>
          <p:spPr>
            <a:xfrm>
              <a:off x="4113268" y="3054974"/>
              <a:ext cx="959412" cy="32315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制度</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0" name="矩形 39"/>
            <p:cNvSpPr/>
            <p:nvPr/>
          </p:nvSpPr>
          <p:spPr>
            <a:xfrm>
              <a:off x="5072680" y="3059910"/>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论证纪实</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1" name="矩形 40"/>
            <p:cNvSpPr/>
            <p:nvPr/>
          </p:nvSpPr>
          <p:spPr>
            <a:xfrm>
              <a:off x="6025537" y="3059910"/>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论证材料</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2" name="矩形 41"/>
            <p:cNvSpPr/>
            <p:nvPr/>
          </p:nvSpPr>
          <p:spPr>
            <a:xfrm>
              <a:off x="741171" y="3461728"/>
              <a:ext cx="1203063" cy="4616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逻辑清晰</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185007"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调研方案</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4" name="矩形 43"/>
            <p:cNvSpPr/>
            <p:nvPr/>
          </p:nvSpPr>
          <p:spPr>
            <a:xfrm>
              <a:off x="3150711" y="3536644"/>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责任分工</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6" name="矩形 45"/>
            <p:cNvSpPr/>
            <p:nvPr/>
          </p:nvSpPr>
          <p:spPr>
            <a:xfrm>
              <a:off x="4113268"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调研资料</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7" name="矩形 46"/>
            <p:cNvSpPr/>
            <p:nvPr/>
          </p:nvSpPr>
          <p:spPr>
            <a:xfrm>
              <a:off x="5072680"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调研纪实</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3" name="矩形 52"/>
            <p:cNvSpPr/>
            <p:nvPr/>
          </p:nvSpPr>
          <p:spPr>
            <a:xfrm>
              <a:off x="6025537"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材料加工</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4" name="矩形 53"/>
            <p:cNvSpPr/>
            <p:nvPr/>
          </p:nvSpPr>
          <p:spPr>
            <a:xfrm>
              <a:off x="6978394"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相关报告</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5" name="矩形 54"/>
            <p:cNvSpPr/>
            <p:nvPr/>
          </p:nvSpPr>
          <p:spPr>
            <a:xfrm>
              <a:off x="7944097"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专家论证</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6" name="下箭头 55"/>
            <p:cNvSpPr/>
            <p:nvPr/>
          </p:nvSpPr>
          <p:spPr>
            <a:xfrm>
              <a:off x="2983817" y="1766557"/>
              <a:ext cx="336858" cy="285691"/>
            </a:xfrm>
            <a:prstGeom prst="downArrow">
              <a:avLst/>
            </a:prstGeom>
            <a:solidFill>
              <a:srgbClr val="0081E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57" name="矩形 56"/>
            <p:cNvSpPr/>
            <p:nvPr/>
          </p:nvSpPr>
          <p:spPr>
            <a:xfrm>
              <a:off x="741171" y="3948442"/>
              <a:ext cx="1203063" cy="4616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操作规范</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8" name="矩形 57"/>
            <p:cNvSpPr/>
            <p:nvPr/>
          </p:nvSpPr>
          <p:spPr>
            <a:xfrm>
              <a:off x="2185007" y="4023359"/>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财务制度</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9" name="矩形 58"/>
            <p:cNvSpPr/>
            <p:nvPr/>
          </p:nvSpPr>
          <p:spPr>
            <a:xfrm>
              <a:off x="3150711" y="4023359"/>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项目实施</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0" name="矩形 59"/>
            <p:cNvSpPr/>
            <p:nvPr/>
          </p:nvSpPr>
          <p:spPr>
            <a:xfrm>
              <a:off x="4113268" y="4023359"/>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报告文本</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1" name="矩形 60"/>
            <p:cNvSpPr/>
            <p:nvPr/>
          </p:nvSpPr>
          <p:spPr>
            <a:xfrm>
              <a:off x="5072680" y="4023359"/>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佐证材料</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2" name="矩形 61"/>
            <p:cNvSpPr/>
            <p:nvPr/>
          </p:nvSpPr>
          <p:spPr>
            <a:xfrm>
              <a:off x="6025537" y="4023359"/>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论证过程</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3" name="矩形 62"/>
            <p:cNvSpPr/>
            <p:nvPr/>
          </p:nvSpPr>
          <p:spPr>
            <a:xfrm>
              <a:off x="6978394" y="4025717"/>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组织流程</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4" name="矩形 63"/>
            <p:cNvSpPr/>
            <p:nvPr/>
          </p:nvSpPr>
          <p:spPr>
            <a:xfrm>
              <a:off x="7944097" y="4023359"/>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建章立制</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5" name="矩形 64"/>
            <p:cNvSpPr/>
            <p:nvPr/>
          </p:nvSpPr>
          <p:spPr>
            <a:xfrm>
              <a:off x="1944367" y="4571838"/>
              <a:ext cx="3032057" cy="47986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形成特色、确立优势、做大做强</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66" name="矩形 65"/>
            <p:cNvSpPr/>
            <p:nvPr/>
          </p:nvSpPr>
          <p:spPr>
            <a:xfrm>
              <a:off x="5871452" y="4571839"/>
              <a:ext cx="3032057" cy="47986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示范、引领、带动的实效</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67" name="直角上箭头 66"/>
            <p:cNvSpPr/>
            <p:nvPr/>
          </p:nvSpPr>
          <p:spPr>
            <a:xfrm rot="5400000">
              <a:off x="-661212" y="2351787"/>
              <a:ext cx="3492947" cy="1606049"/>
            </a:xfrm>
            <a:prstGeom prst="bentUpArrow">
              <a:avLst>
                <a:gd name="adj1" fmla="val 5362"/>
                <a:gd name="adj2" fmla="val 6477"/>
                <a:gd name="adj3" fmla="val 20540"/>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lIns="62892" tIns="31446" rIns="62892" bIns="31446" rtlCol="0" anchor="ctr"/>
            <a:lstStyle/>
            <a:p>
              <a:pPr algn="ctr"/>
              <a:endParaRPr lang="zh-CN" altLang="en-US"/>
            </a:p>
          </p:txBody>
        </p:sp>
        <p:sp>
          <p:nvSpPr>
            <p:cNvPr id="68" name="右箭头 67"/>
            <p:cNvSpPr/>
            <p:nvPr/>
          </p:nvSpPr>
          <p:spPr>
            <a:xfrm>
              <a:off x="5005151" y="4675738"/>
              <a:ext cx="842144" cy="233747"/>
            </a:xfrm>
            <a:prstGeom prst="rightArrow">
              <a:avLst/>
            </a:prstGeom>
            <a:solidFill>
              <a:srgbClr val="0081E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grpSp>
    </p:spTree>
    <p:extLst>
      <p:ext uri="{BB962C8B-B14F-4D97-AF65-F5344CB8AC3E}">
        <p14:creationId xmlns:p14="http://schemas.microsoft.com/office/powerpoint/2010/main" val="107113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10</a:t>
            </a:r>
            <a:endParaRPr lang="zh-CN" altLang="en-US" sz="1600" b="1" dirty="0">
              <a:solidFill>
                <a:prstClr val="white"/>
              </a:solidFill>
            </a:endParaRPr>
          </a:p>
        </p:txBody>
      </p:sp>
      <p:cxnSp>
        <p:nvCxnSpPr>
          <p:cNvPr id="32" name="直接连接符 31"/>
          <p:cNvCxnSpPr/>
          <p:nvPr/>
        </p:nvCxnSpPr>
        <p:spPr>
          <a:xfrm>
            <a:off x="1768416" y="404813"/>
            <a:ext cx="9813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14967" y="718904"/>
            <a:ext cx="2294057" cy="42967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a:t>
            </a:r>
            <a:r>
              <a:rPr lang="zh-CN" altLang="en-US" sz="2000" b="1" dirty="0" smtClean="0">
                <a:solidFill>
                  <a:srgbClr val="FFFFFF"/>
                </a:solidFill>
                <a:ea typeface="微软雅黑" pitchFamily="34" charset="-122"/>
                <a:sym typeface="微软雅黑" panose="020B0503020204020204" pitchFamily="34" charset="-122"/>
              </a:rPr>
              <a:t>基本原则</a:t>
            </a:r>
            <a:endParaRPr lang="zh-CN" altLang="en-US" sz="2000" b="1" dirty="0">
              <a:solidFill>
                <a:srgbClr val="FFFFFF"/>
              </a:solidFill>
              <a:ea typeface="微软雅黑" pitchFamily="34" charset="-122"/>
            </a:endParaRPr>
          </a:p>
        </p:txBody>
      </p:sp>
      <p:sp>
        <p:nvSpPr>
          <p:cNvPr id="18" name="矩形 17"/>
          <p:cNvSpPr/>
          <p:nvPr/>
        </p:nvSpPr>
        <p:spPr>
          <a:xfrm>
            <a:off x="2241550" y="1796748"/>
            <a:ext cx="7512050" cy="2917722"/>
          </a:xfrm>
          <a:prstGeom prst="rect">
            <a:avLst/>
          </a:prstGeom>
          <a:ln>
            <a:solidFill>
              <a:schemeClr val="accent6"/>
            </a:solidFill>
          </a:ln>
        </p:spPr>
        <p:txBody>
          <a:bodyPr wrap="square">
            <a:spAutoFit/>
          </a:bodyPr>
          <a:lstStyle/>
          <a:p>
            <a:pPr>
              <a:lnSpc>
                <a:spcPct val="170000"/>
              </a:lnSpc>
            </a:pPr>
            <a:r>
              <a:rPr lang="zh-CN" altLang="en-US" dirty="0" smtClean="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1</a:t>
            </a:r>
            <a:r>
              <a:rPr lang="zh-CN" altLang="en-US" b="1" dirty="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 </a:t>
            </a:r>
            <a:r>
              <a:rPr lang="zh-CN" altLang="zh-CN" b="1" dirty="0">
                <a:solidFill>
                  <a:srgbClr val="C00000"/>
                </a:solidFill>
                <a:latin typeface="微软雅黑" pitchFamily="34" charset="-122"/>
                <a:ea typeface="微软雅黑" pitchFamily="34" charset="-122"/>
              </a:rPr>
              <a:t>坚守底线。</a:t>
            </a:r>
            <a:r>
              <a:rPr lang="zh-CN" altLang="zh-CN" b="1" dirty="0">
                <a:latin typeface="微软雅黑" pitchFamily="34" charset="-122"/>
                <a:ea typeface="微软雅黑" pitchFamily="34" charset="-122"/>
              </a:rPr>
              <a:t>各省级教育行政部门须结合区域特点，以不低于本方案要求为原则制定本省诊改工作执行方案和实施规划</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nSpc>
                <a:spcPct val="170000"/>
              </a:lnSpc>
            </a:pPr>
            <a:r>
              <a:rPr lang="en-US" altLang="zh-CN"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2</a:t>
            </a:r>
            <a:r>
              <a:rPr lang="zh-CN" altLang="en-US" b="1" dirty="0">
                <a:solidFill>
                  <a:srgbClr val="C00000"/>
                </a:solidFill>
                <a:latin typeface="微软雅黑" pitchFamily="34" charset="-122"/>
                <a:ea typeface="微软雅黑" pitchFamily="34" charset="-122"/>
              </a:rPr>
              <a:t>）</a:t>
            </a:r>
            <a:r>
              <a:rPr lang="zh-CN" altLang="zh-CN" b="1" dirty="0">
                <a:solidFill>
                  <a:srgbClr val="C00000"/>
                </a:solidFill>
                <a:latin typeface="微软雅黑" pitchFamily="34" charset="-122"/>
                <a:ea typeface="微软雅黑" pitchFamily="34" charset="-122"/>
              </a:rPr>
              <a:t>学校自主。</a:t>
            </a:r>
            <a:r>
              <a:rPr lang="zh-CN" altLang="zh-CN" b="1" dirty="0">
                <a:latin typeface="微软雅黑" pitchFamily="34" charset="-122"/>
                <a:ea typeface="微软雅黑" pitchFamily="34" charset="-122"/>
              </a:rPr>
              <a:t>中等职业学校是保证人才培养质量的责任主体，须按照要求对本校教学工作进行常态化周期性的自主诊断和改进</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nSpc>
                <a:spcPct val="170000"/>
              </a:lnSpc>
            </a:pPr>
            <a:r>
              <a:rPr lang="en-US" altLang="zh-CN"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3</a:t>
            </a:r>
            <a:r>
              <a:rPr lang="zh-CN" altLang="en-US" b="1" dirty="0">
                <a:solidFill>
                  <a:srgbClr val="C00000"/>
                </a:solidFill>
                <a:latin typeface="微软雅黑" pitchFamily="34" charset="-122"/>
                <a:ea typeface="微软雅黑" pitchFamily="34" charset="-122"/>
              </a:rPr>
              <a:t>）</a:t>
            </a:r>
            <a:r>
              <a:rPr lang="zh-CN" altLang="zh-CN" b="1" dirty="0">
                <a:solidFill>
                  <a:srgbClr val="C00000"/>
                </a:solidFill>
                <a:latin typeface="微软雅黑" pitchFamily="34" charset="-122"/>
                <a:ea typeface="微软雅黑" pitchFamily="34" charset="-122"/>
              </a:rPr>
              <a:t>协同实施。</a:t>
            </a:r>
            <a:r>
              <a:rPr lang="zh-CN" altLang="zh-CN" b="1" dirty="0">
                <a:latin typeface="微软雅黑" pitchFamily="34" charset="-122"/>
                <a:ea typeface="微软雅黑" pitchFamily="34" charset="-122"/>
              </a:rPr>
              <a:t>省级教育行政部门须协调学校的办学者、管理者、用人单位和独立第三方专家组织，积极支持和参与学校的教学诊断工作</a:t>
            </a:r>
            <a:r>
              <a:rPr lang="zh-CN" altLang="en-US" b="1" dirty="0">
                <a:latin typeface="微软雅黑" pitchFamily="34" charset="-122"/>
                <a:ea typeface="微软雅黑" pitchFamily="34" charset="-122"/>
              </a:rPr>
              <a:t>。</a:t>
            </a: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187342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a:solidFill>
                  <a:prstClr val="white"/>
                </a:solidFill>
              </a:rPr>
              <a:t>1</a:t>
            </a:r>
            <a:r>
              <a:rPr lang="en-US" altLang="zh-CN" sz="1600" b="1" dirty="0" smtClean="0">
                <a:solidFill>
                  <a:prstClr val="white"/>
                </a:solidFill>
              </a:rPr>
              <a:t>1</a:t>
            </a:r>
            <a:endParaRPr lang="zh-CN" altLang="en-US" sz="1600" b="1" dirty="0">
              <a:solidFill>
                <a:prstClr val="white"/>
              </a:solidFill>
            </a:endParaRPr>
          </a:p>
        </p:txBody>
      </p:sp>
      <p:cxnSp>
        <p:nvCxnSpPr>
          <p:cNvPr id="32" name="直接连接符 31"/>
          <p:cNvCxnSpPr>
            <a:endCxn id="20" idx="1"/>
          </p:cNvCxnSpPr>
          <p:nvPr/>
        </p:nvCxnSpPr>
        <p:spPr>
          <a:xfrm>
            <a:off x="1768416" y="404813"/>
            <a:ext cx="7262152" cy="27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614369" y="2248069"/>
            <a:ext cx="46878" cy="403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zh-CN" altLang="en-US"/>
          </a:p>
        </p:txBody>
      </p:sp>
      <p:sp>
        <p:nvSpPr>
          <p:cNvPr id="16" name="MH_Text_2"/>
          <p:cNvSpPr txBox="1">
            <a:spLocks noChangeArrowheads="1"/>
          </p:cNvSpPr>
          <p:nvPr>
            <p:custDataLst>
              <p:tags r:id="rId1"/>
            </p:custDataLst>
          </p:nvPr>
        </p:nvSpPr>
        <p:spPr bwMode="auto">
          <a:xfrm>
            <a:off x="811691" y="1942989"/>
            <a:ext cx="3290409" cy="4336641"/>
          </a:xfrm>
          <a:prstGeom prst="rect">
            <a:avLst/>
          </a:prstGeom>
          <a:noFill/>
          <a:ln w="9525" cmpd="sng">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171450" indent="-171450">
              <a:lnSpc>
                <a:spcPts val="2500"/>
              </a:lnSpc>
              <a:buFont typeface="Wingdings" panose="05000000000000000000" pitchFamily="2" charset="2"/>
              <a:buChar char="l"/>
            </a:pPr>
            <a:r>
              <a:rPr lang="zh-CN" altLang="zh-CN" sz="1600" b="1" dirty="0" smtClean="0">
                <a:solidFill>
                  <a:srgbClr val="0070C0"/>
                </a:solidFill>
                <a:latin typeface="微软雅黑" panose="020B0503020204020204" pitchFamily="34" charset="-122"/>
                <a:ea typeface="微软雅黑" panose="020B0503020204020204" pitchFamily="34" charset="-122"/>
              </a:rPr>
              <a:t>三个环节</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marL="171450" indent="-171450">
              <a:lnSpc>
                <a:spcPts val="2500"/>
              </a:lnSpc>
              <a:buFont typeface="Wingdings" panose="05000000000000000000" pitchFamily="2" charset="2"/>
              <a:buChar char="l"/>
            </a:pPr>
            <a:r>
              <a:rPr lang="zh-CN" altLang="zh-CN" sz="1600" b="1" dirty="0" smtClean="0">
                <a:solidFill>
                  <a:srgbClr val="0070C0"/>
                </a:solidFill>
                <a:latin typeface="微软雅黑" panose="020B0503020204020204" pitchFamily="34" charset="-122"/>
                <a:ea typeface="微软雅黑" panose="020B0503020204020204" pitchFamily="34" charset="-122"/>
              </a:rPr>
              <a:t>四个步骤</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ts val="2500"/>
              </a:lnSpc>
            </a:pPr>
            <a:r>
              <a:rPr lang="zh-CN" altLang="zh-CN" sz="1600" dirty="0" smtClean="0">
                <a:latin typeface="微软雅黑" panose="020B0503020204020204" pitchFamily="34" charset="-122"/>
                <a:ea typeface="微软雅黑" panose="020B0503020204020204" pitchFamily="34" charset="-122"/>
              </a:rPr>
              <a:t>“自立目标—自定标准—自主实施—自我诊改” 质量螺旋递进的常态化自我诊改机制</a:t>
            </a:r>
            <a:endParaRPr lang="en-US" altLang="zh-CN" sz="1600" dirty="0" smtClean="0">
              <a:latin typeface="微软雅黑" panose="020B0503020204020204" pitchFamily="34" charset="-122"/>
              <a:ea typeface="微软雅黑" panose="020B0503020204020204" pitchFamily="34" charset="-122"/>
            </a:endParaRPr>
          </a:p>
          <a:p>
            <a:pPr marL="171450" indent="-171450">
              <a:lnSpc>
                <a:spcPts val="2500"/>
              </a:lnSpc>
              <a:buFont typeface="Wingdings" panose="05000000000000000000" pitchFamily="2" charset="2"/>
              <a:buChar char="l"/>
            </a:pPr>
            <a:r>
              <a:rPr lang="zh-CN" altLang="zh-CN" sz="1600" b="1" dirty="0" smtClean="0">
                <a:solidFill>
                  <a:srgbClr val="0070C0"/>
                </a:solidFill>
                <a:latin typeface="微软雅黑" panose="020B0503020204020204" pitchFamily="34" charset="-122"/>
                <a:ea typeface="微软雅黑" panose="020B0503020204020204" pitchFamily="34" charset="-122"/>
              </a:rPr>
              <a:t>五纵五横</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marL="171450" indent="-171450">
              <a:lnSpc>
                <a:spcPts val="2500"/>
              </a:lnSpc>
              <a:buFont typeface="Arial" panose="020B0604020202020204" pitchFamily="34" charset="0"/>
              <a:buChar char="•"/>
            </a:pPr>
            <a:r>
              <a:rPr lang="zh-CN" altLang="zh-CN" sz="1600" dirty="0" smtClean="0">
                <a:latin typeface="微软雅黑" panose="020B0503020204020204" pitchFamily="34" charset="-122"/>
                <a:ea typeface="微软雅黑" panose="020B0503020204020204" pitchFamily="34" charset="-122"/>
              </a:rPr>
              <a:t>五纵是决策指挥系统、质量生成系统、资源建设系统、支持服务系统、监督控制系统五个系统</a:t>
            </a:r>
            <a:endParaRPr lang="en-US" altLang="zh-CN" sz="1600" dirty="0" smtClean="0">
              <a:latin typeface="微软雅黑" panose="020B0503020204020204" pitchFamily="34" charset="-122"/>
              <a:ea typeface="微软雅黑" panose="020B0503020204020204" pitchFamily="34" charset="-122"/>
            </a:endParaRPr>
          </a:p>
          <a:p>
            <a:pPr marL="171450" indent="-171450">
              <a:lnSpc>
                <a:spcPts val="2500"/>
              </a:lnSpc>
              <a:buFont typeface="Arial" panose="020B0604020202020204" pitchFamily="34" charset="0"/>
              <a:buChar char="•"/>
            </a:pPr>
            <a:r>
              <a:rPr lang="zh-CN" altLang="zh-CN" sz="1600" dirty="0" smtClean="0">
                <a:latin typeface="微软雅黑" panose="020B0503020204020204" pitchFamily="34" charset="-122"/>
                <a:ea typeface="微软雅黑" panose="020B0503020204020204" pitchFamily="34" charset="-122"/>
              </a:rPr>
              <a:t>五横是学校、专业、课程、教师、学生五个层面</a:t>
            </a:r>
            <a:endParaRPr lang="en-US" altLang="zh-CN" sz="1600" dirty="0" smtClean="0">
              <a:latin typeface="微软雅黑" panose="020B0503020204020204" pitchFamily="34" charset="-122"/>
              <a:ea typeface="微软雅黑" panose="020B0503020204020204" pitchFamily="34" charset="-122"/>
            </a:endParaRPr>
          </a:p>
          <a:p>
            <a:pPr marL="171450" indent="-171450">
              <a:lnSpc>
                <a:spcPts val="2500"/>
              </a:lnSpc>
              <a:buFont typeface="Wingdings" panose="05000000000000000000" pitchFamily="2" charset="2"/>
              <a:buChar char="l"/>
            </a:pPr>
            <a:r>
              <a:rPr lang="zh-CN" altLang="zh-CN" sz="1600" b="1" dirty="0" smtClean="0">
                <a:solidFill>
                  <a:srgbClr val="0070C0"/>
                </a:solidFill>
                <a:latin typeface="微软雅黑" panose="020B0503020204020204" pitchFamily="34" charset="-122"/>
                <a:ea typeface="微软雅黑" panose="020B0503020204020204" pitchFamily="34" charset="-122"/>
              </a:rPr>
              <a:t>一个平台：质量数据管理系统平台</a:t>
            </a:r>
            <a:r>
              <a:rPr lang="zh-CN" altLang="en-US" sz="1600" b="1" dirty="0" smtClean="0">
                <a:solidFill>
                  <a:srgbClr val="0070C0"/>
                </a:solidFill>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   </a:t>
            </a:r>
            <a:r>
              <a:rPr lang="zh-CN" altLang="zh-CN" sz="1600" dirty="0" smtClean="0">
                <a:latin typeface="微软雅黑" panose="020B0503020204020204" pitchFamily="34" charset="-122"/>
                <a:ea typeface="微软雅黑" panose="020B0503020204020204" pitchFamily="34" charset="-122"/>
              </a:rPr>
              <a:t>实现数据的源头采集、及时采集开放共享</a:t>
            </a:r>
            <a:endParaRPr lang="zh-CN" altLang="en-US" sz="1600" dirty="0">
              <a:latin typeface="微软雅黑" panose="020B0503020204020204" pitchFamily="34" charset="-122"/>
              <a:ea typeface="微软雅黑" panose="020B0503020204020204" pitchFamily="34" charset="-122"/>
            </a:endParaRPr>
          </a:p>
        </p:txBody>
      </p:sp>
      <p:pic>
        <p:nvPicPr>
          <p:cNvPr id="17" name="Picture 5"/>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776" t="4480" r="9398" b="8440"/>
          <a:stretch/>
        </p:blipFill>
        <p:spPr bwMode="auto">
          <a:xfrm>
            <a:off x="4401146" y="1968671"/>
            <a:ext cx="3455361" cy="4151822"/>
          </a:xfrm>
          <a:prstGeom prst="rect">
            <a:avLst/>
          </a:prstGeom>
          <a:noFill/>
          <a:ln w="9525" cmpd="sng">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5494742" y="6117798"/>
            <a:ext cx="2082803" cy="353041"/>
          </a:xfrm>
          <a:prstGeom prst="rect">
            <a:avLst/>
          </a:prstGeom>
        </p:spPr>
        <p:txBody>
          <a:bodyPr wrap="none">
            <a:spAutoFit/>
          </a:bodyPr>
          <a:lstStyle/>
          <a:p>
            <a:r>
              <a:rPr lang="zh-CN" altLang="en-US" sz="1600" b="1" dirty="0" smtClean="0">
                <a:latin typeface="微软雅黑" panose="020B0503020204020204" pitchFamily="34" charset="-122"/>
                <a:ea typeface="微软雅黑" panose="020B0503020204020204" pitchFamily="34" charset="-122"/>
              </a:rPr>
              <a:t>质量改进螺旋示意图</a:t>
            </a:r>
            <a:endParaRPr lang="zh-CN" altLang="en-US" sz="1600" b="1" dirty="0">
              <a:latin typeface="微软雅黑" panose="020B0503020204020204" pitchFamily="34" charset="-122"/>
              <a:ea typeface="微软雅黑" panose="020B0503020204020204" pitchFamily="34" charset="-122"/>
            </a:endParaRPr>
          </a:p>
        </p:txBody>
      </p:sp>
      <p:sp>
        <p:nvSpPr>
          <p:cNvPr id="19" name="MH_Other_5"/>
          <p:cNvSpPr>
            <a:spLocks noChangeArrowheads="1"/>
          </p:cNvSpPr>
          <p:nvPr>
            <p:custDataLst>
              <p:tags r:id="rId2"/>
            </p:custDataLst>
          </p:nvPr>
        </p:nvSpPr>
        <p:spPr bwMode="auto">
          <a:xfrm>
            <a:off x="228925" y="691541"/>
            <a:ext cx="3748715" cy="52004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微软雅黑" panose="020B0503020204020204" pitchFamily="34" charset="-122"/>
              </a:rPr>
              <a:t>（一）</a:t>
            </a:r>
            <a:r>
              <a:rPr lang="zh-CN" altLang="en-US" sz="2000" b="1" dirty="0" smtClean="0">
                <a:solidFill>
                  <a:srgbClr val="FFFFFF"/>
                </a:solidFill>
                <a:ea typeface="微软雅黑" pitchFamily="34" charset="-122"/>
              </a:rPr>
              <a:t>搭建</a:t>
            </a:r>
            <a:r>
              <a:rPr lang="zh-CN" altLang="en-US" sz="2000" b="1" dirty="0">
                <a:solidFill>
                  <a:srgbClr val="FFFFFF"/>
                </a:solidFill>
                <a:ea typeface="微软雅黑" pitchFamily="34" charset="-122"/>
              </a:rPr>
              <a:t>质量保证体系</a:t>
            </a:r>
            <a:r>
              <a:rPr lang="zh-CN" altLang="en-US" sz="2000" b="1" dirty="0" smtClean="0">
                <a:solidFill>
                  <a:srgbClr val="FFFFFF"/>
                </a:solidFill>
                <a:ea typeface="微软雅黑" pitchFamily="34" charset="-122"/>
              </a:rPr>
              <a:t>架构</a:t>
            </a:r>
            <a:endParaRPr lang="zh-CN" altLang="en-US" sz="2000" b="1" dirty="0">
              <a:solidFill>
                <a:srgbClr val="FFFFFF"/>
              </a:solidFill>
              <a:ea typeface="微软雅黑" pitchFamily="34" charset="-122"/>
              <a:sym typeface="微软雅黑" panose="020B0503020204020204" pitchFamily="34" charset="-122"/>
            </a:endParaRPr>
          </a:p>
        </p:txBody>
      </p:sp>
      <p:sp>
        <p:nvSpPr>
          <p:cNvPr id="20" name="文本占位符 20"/>
          <p:cNvSpPr txBox="1">
            <a:spLocks/>
          </p:cNvSpPr>
          <p:nvPr/>
        </p:nvSpPr>
        <p:spPr>
          <a:xfrm>
            <a:off x="9030568" y="218040"/>
            <a:ext cx="3123304" cy="42800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三、项目建设内容</a:t>
            </a:r>
            <a:endParaRPr lang="zh-CN" altLang="en-US" b="1" dirty="0">
              <a:solidFill>
                <a:prstClr val="black"/>
              </a:solidFill>
            </a:endParaRPr>
          </a:p>
        </p:txBody>
      </p:sp>
      <p:sp>
        <p:nvSpPr>
          <p:cNvPr id="21" name="TextBox 20"/>
          <p:cNvSpPr txBox="1"/>
          <p:nvPr/>
        </p:nvSpPr>
        <p:spPr>
          <a:xfrm>
            <a:off x="-205767" y="1357242"/>
            <a:ext cx="3116688"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、构建</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质量保障体系</a:t>
            </a:r>
            <a:endParaRPr lang="zh-CN" altLang="en-US" b="1" dirty="0">
              <a:solidFill>
                <a:srgbClr val="C00000"/>
              </a:solidFill>
              <a:latin typeface="微软雅黑" pitchFamily="34" charset="-122"/>
              <a:ea typeface="微软雅黑" pitchFamily="34" charset="-122"/>
            </a:endParaRPr>
          </a:p>
        </p:txBody>
      </p:sp>
      <p:grpSp>
        <p:nvGrpSpPr>
          <p:cNvPr id="22" name="组合 21"/>
          <p:cNvGrpSpPr/>
          <p:nvPr/>
        </p:nvGrpSpPr>
        <p:grpSpPr>
          <a:xfrm>
            <a:off x="7794099" y="1968672"/>
            <a:ext cx="4207121" cy="4053664"/>
            <a:chOff x="1515485" y="1354417"/>
            <a:chExt cx="4900680" cy="3982349"/>
          </a:xfrm>
        </p:grpSpPr>
        <p:sp>
          <p:nvSpPr>
            <p:cNvPr id="23" name="圆角矩形 22"/>
            <p:cNvSpPr/>
            <p:nvPr/>
          </p:nvSpPr>
          <p:spPr>
            <a:xfrm>
              <a:off x="3046083" y="1354417"/>
              <a:ext cx="490717" cy="318448"/>
            </a:xfrm>
            <a:prstGeom prst="roundRect">
              <a:avLst/>
            </a:prstGeom>
            <a:solidFill>
              <a:srgbClr val="84B6E0"/>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chemeClr val="tx1"/>
                  </a:solidFill>
                  <a:latin typeface="微软雅黑" panose="020B0503020204020204" charset="-122"/>
                  <a:ea typeface="微软雅黑" panose="020B0503020204020204" charset="-122"/>
                </a:rPr>
                <a:t>学校</a:t>
              </a:r>
            </a:p>
          </p:txBody>
        </p:sp>
        <p:sp>
          <p:nvSpPr>
            <p:cNvPr id="24" name="圆角矩形 23"/>
            <p:cNvSpPr/>
            <p:nvPr/>
          </p:nvSpPr>
          <p:spPr>
            <a:xfrm>
              <a:off x="4228413" y="1354417"/>
              <a:ext cx="550718" cy="318448"/>
            </a:xfrm>
            <a:prstGeom prst="roundRect">
              <a:avLst/>
            </a:prstGeom>
            <a:solidFill>
              <a:srgbClr val="84B6E0"/>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chemeClr val="tx1"/>
                  </a:solidFill>
                  <a:latin typeface="微软雅黑" panose="020B0503020204020204" charset="-122"/>
                  <a:ea typeface="微软雅黑" panose="020B0503020204020204" charset="-122"/>
                </a:rPr>
                <a:t>课程</a:t>
              </a:r>
            </a:p>
          </p:txBody>
        </p:sp>
        <p:sp>
          <p:nvSpPr>
            <p:cNvPr id="25" name="圆角矩形 24"/>
            <p:cNvSpPr/>
            <p:nvPr/>
          </p:nvSpPr>
          <p:spPr>
            <a:xfrm>
              <a:off x="4866595" y="1354417"/>
              <a:ext cx="492057" cy="318448"/>
            </a:xfrm>
            <a:prstGeom prst="roundRect">
              <a:avLst/>
            </a:prstGeom>
            <a:solidFill>
              <a:srgbClr val="84B6E0"/>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chemeClr val="tx1"/>
                  </a:solidFill>
                  <a:latin typeface="微软雅黑" panose="020B0503020204020204" charset="-122"/>
                  <a:ea typeface="微软雅黑" panose="020B0503020204020204" charset="-122"/>
                </a:rPr>
                <a:t>教师</a:t>
              </a:r>
            </a:p>
          </p:txBody>
        </p:sp>
        <p:sp>
          <p:nvSpPr>
            <p:cNvPr id="29" name="圆角矩形 28"/>
            <p:cNvSpPr/>
            <p:nvPr/>
          </p:nvSpPr>
          <p:spPr>
            <a:xfrm>
              <a:off x="3624264" y="1354417"/>
              <a:ext cx="516684" cy="318448"/>
            </a:xfrm>
            <a:prstGeom prst="roundRect">
              <a:avLst/>
            </a:prstGeom>
            <a:solidFill>
              <a:srgbClr val="84B6E0"/>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chemeClr val="tx1"/>
                  </a:solidFill>
                  <a:latin typeface="微软雅黑" panose="020B0503020204020204" charset="-122"/>
                  <a:ea typeface="微软雅黑" panose="020B0503020204020204" charset="-122"/>
                </a:rPr>
                <a:t>专业</a:t>
              </a:r>
            </a:p>
          </p:txBody>
        </p:sp>
        <p:sp>
          <p:nvSpPr>
            <p:cNvPr id="31" name="圆角矩形 30"/>
            <p:cNvSpPr/>
            <p:nvPr/>
          </p:nvSpPr>
          <p:spPr>
            <a:xfrm>
              <a:off x="5446117" y="1354417"/>
              <a:ext cx="472199" cy="318448"/>
            </a:xfrm>
            <a:prstGeom prst="roundRect">
              <a:avLst/>
            </a:prstGeom>
            <a:solidFill>
              <a:srgbClr val="84B6E0"/>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chemeClr val="tx1"/>
                  </a:solidFill>
                  <a:latin typeface="微软雅黑" panose="020B0503020204020204" charset="-122"/>
                  <a:ea typeface="微软雅黑" panose="020B0503020204020204" charset="-122"/>
                </a:rPr>
                <a:t>学生</a:t>
              </a:r>
            </a:p>
          </p:txBody>
        </p:sp>
        <p:sp>
          <p:nvSpPr>
            <p:cNvPr id="33" name="圆角矩形 32"/>
            <p:cNvSpPr/>
            <p:nvPr/>
          </p:nvSpPr>
          <p:spPr>
            <a:xfrm>
              <a:off x="5880692" y="1883953"/>
              <a:ext cx="497849" cy="29393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chemeClr val="tx1"/>
                  </a:solidFill>
                  <a:latin typeface="微软雅黑" panose="020B0503020204020204" charset="-122"/>
                  <a:ea typeface="微软雅黑" panose="020B0503020204020204" charset="-122"/>
                </a:rPr>
                <a:t>决策</a:t>
              </a:r>
            </a:p>
          </p:txBody>
        </p:sp>
        <p:sp>
          <p:nvSpPr>
            <p:cNvPr id="34" name="圆角矩形 33"/>
            <p:cNvSpPr/>
            <p:nvPr/>
          </p:nvSpPr>
          <p:spPr>
            <a:xfrm>
              <a:off x="5902600" y="2452803"/>
              <a:ext cx="497849" cy="29393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chemeClr val="tx1"/>
                  </a:solidFill>
                  <a:latin typeface="微软雅黑" panose="020B0503020204020204" charset="-122"/>
                  <a:ea typeface="微软雅黑" panose="020B0503020204020204" charset="-122"/>
                </a:rPr>
                <a:t>生成</a:t>
              </a:r>
            </a:p>
          </p:txBody>
        </p:sp>
        <p:sp>
          <p:nvSpPr>
            <p:cNvPr id="35" name="圆角矩形 34"/>
            <p:cNvSpPr/>
            <p:nvPr/>
          </p:nvSpPr>
          <p:spPr>
            <a:xfrm>
              <a:off x="5914506" y="3044553"/>
              <a:ext cx="497849" cy="29393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chemeClr val="tx1"/>
                  </a:solidFill>
                  <a:latin typeface="微软雅黑" panose="020B0503020204020204" charset="-122"/>
                  <a:ea typeface="微软雅黑" panose="020B0503020204020204" charset="-122"/>
                </a:rPr>
                <a:t>资源</a:t>
              </a:r>
            </a:p>
          </p:txBody>
        </p:sp>
        <p:sp>
          <p:nvSpPr>
            <p:cNvPr id="36" name="圆角矩形 35"/>
            <p:cNvSpPr/>
            <p:nvPr/>
          </p:nvSpPr>
          <p:spPr>
            <a:xfrm>
              <a:off x="5905933" y="3590215"/>
              <a:ext cx="497849" cy="29393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chemeClr val="tx1"/>
                  </a:solidFill>
                  <a:latin typeface="微软雅黑" panose="020B0503020204020204" charset="-122"/>
                  <a:ea typeface="微软雅黑" panose="020B0503020204020204" charset="-122"/>
                </a:rPr>
                <a:t>支持</a:t>
              </a:r>
            </a:p>
          </p:txBody>
        </p:sp>
        <p:sp>
          <p:nvSpPr>
            <p:cNvPr id="37" name="圆角矩形 36"/>
            <p:cNvSpPr/>
            <p:nvPr/>
          </p:nvSpPr>
          <p:spPr>
            <a:xfrm>
              <a:off x="5918316" y="4090899"/>
              <a:ext cx="497849" cy="29393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chemeClr val="tx1"/>
                  </a:solidFill>
                  <a:latin typeface="微软雅黑" panose="020B0503020204020204" charset="-122"/>
                  <a:ea typeface="微软雅黑" panose="020B0503020204020204" charset="-122"/>
                </a:rPr>
                <a:t>监督</a:t>
              </a:r>
            </a:p>
          </p:txBody>
        </p:sp>
        <p:sp>
          <p:nvSpPr>
            <p:cNvPr id="38" name="立方体 37"/>
            <p:cNvSpPr/>
            <p:nvPr/>
          </p:nvSpPr>
          <p:spPr>
            <a:xfrm>
              <a:off x="2245979" y="1776117"/>
              <a:ext cx="3578861" cy="3549403"/>
            </a:xfrm>
            <a:prstGeom prst="cube">
              <a:avLst/>
            </a:prstGeom>
          </p:spPr>
          <p:style>
            <a:lnRef idx="1">
              <a:schemeClr val="accent2"/>
            </a:lnRef>
            <a:fillRef idx="3">
              <a:schemeClr val="accent2"/>
            </a:fillRef>
            <a:effectRef idx="2">
              <a:schemeClr val="accent2"/>
            </a:effectRef>
            <a:fontRef idx="minor">
              <a:schemeClr val="lt1"/>
            </a:fontRef>
          </p:style>
          <p:txBody>
            <a:bodyPr lIns="71323" tIns="35662" rIns="71323" bIns="35662" rtlCol="0" anchor="ctr"/>
            <a:lstStyle/>
            <a:p>
              <a:pPr algn="ctr"/>
              <a:endParaRPr lang="zh-CN" altLang="en-US" dirty="0"/>
            </a:p>
          </p:txBody>
        </p:sp>
        <p:cxnSp>
          <p:nvCxnSpPr>
            <p:cNvPr id="39" name="直接连接符 38"/>
            <p:cNvCxnSpPr/>
            <p:nvPr/>
          </p:nvCxnSpPr>
          <p:spPr>
            <a:xfrm>
              <a:off x="2266761" y="3169823"/>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245979" y="3705996"/>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245979" y="4242169"/>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245979" y="4778343"/>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5001765" y="2292131"/>
              <a:ext cx="823075" cy="87769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5001765" y="2874420"/>
              <a:ext cx="823075" cy="831576"/>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4980983" y="3458221"/>
              <a:ext cx="843857" cy="787888"/>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5001765" y="4002074"/>
              <a:ext cx="823075" cy="780208"/>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800128" y="2644895"/>
              <a:ext cx="0" cy="26918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350846" y="2644895"/>
              <a:ext cx="0" cy="26918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932738" y="2644895"/>
              <a:ext cx="0" cy="26918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476744" y="2644895"/>
              <a:ext cx="0" cy="26918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2800128" y="1776117"/>
              <a:ext cx="736673" cy="88264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350847" y="1776117"/>
              <a:ext cx="779318" cy="88264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932738" y="1776117"/>
              <a:ext cx="768927" cy="88264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4476745" y="1776117"/>
              <a:ext cx="817202" cy="88264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931780" y="1907661"/>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783445" y="2076268"/>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2599274" y="2262710"/>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2433027" y="2465545"/>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0" name="圆角矩形 59"/>
            <p:cNvSpPr/>
            <p:nvPr/>
          </p:nvSpPr>
          <p:spPr>
            <a:xfrm>
              <a:off x="2180966" y="1662691"/>
              <a:ext cx="919545" cy="239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rgbClr val="FF0000"/>
                  </a:solidFill>
                  <a:latin typeface="微软雅黑" panose="020B0503020204020204" charset="-122"/>
                  <a:ea typeface="微软雅黑" panose="020B0503020204020204" charset="-122"/>
                </a:rPr>
                <a:t>人才培养</a:t>
              </a:r>
            </a:p>
          </p:txBody>
        </p:sp>
        <p:sp>
          <p:nvSpPr>
            <p:cNvPr id="61" name="圆角矩形 60"/>
            <p:cNvSpPr/>
            <p:nvPr/>
          </p:nvSpPr>
          <p:spPr>
            <a:xfrm>
              <a:off x="1983640" y="1860861"/>
              <a:ext cx="919545" cy="239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rgbClr val="FF0000"/>
                  </a:solidFill>
                  <a:latin typeface="微软雅黑" panose="020B0503020204020204" charset="-122"/>
                  <a:ea typeface="微软雅黑" panose="020B0503020204020204" charset="-122"/>
                </a:rPr>
                <a:t>科学研究</a:t>
              </a:r>
            </a:p>
          </p:txBody>
        </p:sp>
        <p:sp>
          <p:nvSpPr>
            <p:cNvPr id="62" name="圆角矩形 61"/>
            <p:cNvSpPr/>
            <p:nvPr/>
          </p:nvSpPr>
          <p:spPr>
            <a:xfrm>
              <a:off x="1833026" y="2046470"/>
              <a:ext cx="919545" cy="239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rgbClr val="FF0000"/>
                  </a:solidFill>
                  <a:latin typeface="微软雅黑" panose="020B0503020204020204" charset="-122"/>
                  <a:ea typeface="微软雅黑" panose="020B0503020204020204" charset="-122"/>
                </a:rPr>
                <a:t>社会服务</a:t>
              </a:r>
            </a:p>
          </p:txBody>
        </p:sp>
        <p:sp>
          <p:nvSpPr>
            <p:cNvPr id="63" name="圆角矩形 62"/>
            <p:cNvSpPr/>
            <p:nvPr/>
          </p:nvSpPr>
          <p:spPr>
            <a:xfrm>
              <a:off x="1638180" y="2232794"/>
              <a:ext cx="919545" cy="239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rgbClr val="FF0000"/>
                  </a:solidFill>
                  <a:latin typeface="微软雅黑" panose="020B0503020204020204" charset="-122"/>
                  <a:ea typeface="微软雅黑" panose="020B0503020204020204" charset="-122"/>
                </a:rPr>
                <a:t>文化传承</a:t>
              </a:r>
            </a:p>
          </p:txBody>
        </p:sp>
        <p:sp>
          <p:nvSpPr>
            <p:cNvPr id="64" name="圆角矩形 63"/>
            <p:cNvSpPr/>
            <p:nvPr/>
          </p:nvSpPr>
          <p:spPr>
            <a:xfrm>
              <a:off x="1515485" y="2449833"/>
              <a:ext cx="919545" cy="239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rgbClr val="FF0000"/>
                  </a:solidFill>
                  <a:latin typeface="微软雅黑" panose="020B0503020204020204" charset="-122"/>
                  <a:ea typeface="微软雅黑" panose="020B0503020204020204" charset="-122"/>
                </a:rPr>
                <a:t>国际合作</a:t>
              </a:r>
            </a:p>
          </p:txBody>
        </p:sp>
      </p:grpSp>
      <p:sp>
        <p:nvSpPr>
          <p:cNvPr id="3" name="矩形 2"/>
          <p:cNvSpPr/>
          <p:nvPr/>
        </p:nvSpPr>
        <p:spPr>
          <a:xfrm>
            <a:off x="8727457" y="6094963"/>
            <a:ext cx="2492990" cy="369332"/>
          </a:xfrm>
          <a:prstGeom prst="rect">
            <a:avLst/>
          </a:prstGeom>
        </p:spPr>
        <p:txBody>
          <a:bodyPr wrap="none">
            <a:spAutoFit/>
          </a:bodyPr>
          <a:lstStyle/>
          <a:p>
            <a:r>
              <a:rPr lang="zh-CN" altLang="en-US" b="1" dirty="0">
                <a:ea typeface="微软雅黑" pitchFamily="34" charset="-122"/>
              </a:rPr>
              <a:t>五纵五横一平台”体系</a:t>
            </a:r>
            <a:endParaRPr lang="zh-CN" altLang="en-US" dirty="0"/>
          </a:p>
        </p:txBody>
      </p:sp>
    </p:spTree>
    <p:extLst>
      <p:ext uri="{BB962C8B-B14F-4D97-AF65-F5344CB8AC3E}">
        <p14:creationId xmlns:p14="http://schemas.microsoft.com/office/powerpoint/2010/main" val="1217615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12</a:t>
            </a:r>
            <a:endParaRPr lang="zh-CN" altLang="en-US" sz="1600" b="1" dirty="0">
              <a:solidFill>
                <a:prstClr val="white"/>
              </a:solidFill>
            </a:endParaRPr>
          </a:p>
        </p:txBody>
      </p:sp>
      <p:cxnSp>
        <p:nvCxnSpPr>
          <p:cNvPr id="32" name="直接连接符 31"/>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3"/>
          <p:cNvPicPr/>
          <p:nvPr/>
        </p:nvPicPr>
        <p:blipFill>
          <a:blip r:embed="rId2">
            <a:clrChange>
              <a:clrFrom>
                <a:srgbClr val="FFFFFF"/>
              </a:clrFrom>
              <a:clrTo>
                <a:srgbClr val="FFFFFF">
                  <a:alpha val="0"/>
                </a:srgbClr>
              </a:clrTo>
            </a:clrChange>
          </a:blip>
          <a:stretch>
            <a:fillRect/>
          </a:stretch>
        </p:blipFill>
        <p:spPr>
          <a:xfrm>
            <a:off x="1043608" y="1368364"/>
            <a:ext cx="8976692" cy="4610075"/>
          </a:xfrm>
          <a:prstGeom prst="rect">
            <a:avLst/>
          </a:prstGeom>
        </p:spPr>
      </p:pic>
      <p:sp>
        <p:nvSpPr>
          <p:cNvPr id="10" name="TextBox 9"/>
          <p:cNvSpPr txBox="1"/>
          <p:nvPr/>
        </p:nvSpPr>
        <p:spPr>
          <a:xfrm>
            <a:off x="-208812" y="646043"/>
            <a:ext cx="4177975"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建立质量</a:t>
            </a:r>
            <a:r>
              <a:rPr lang="zh-CN" altLang="en-US" b="1" dirty="0">
                <a:solidFill>
                  <a:srgbClr val="C00000"/>
                </a:solidFill>
                <a:latin typeface="微软雅黑" pitchFamily="34" charset="-122"/>
                <a:ea typeface="微软雅黑" pitchFamily="34" charset="-122"/>
              </a:rPr>
              <a:t>保障体系</a:t>
            </a:r>
            <a:r>
              <a:rPr lang="zh-CN" altLang="en-US" b="1" dirty="0" smtClean="0">
                <a:solidFill>
                  <a:srgbClr val="C00000"/>
                </a:solidFill>
                <a:latin typeface="微软雅黑" pitchFamily="34" charset="-122"/>
                <a:ea typeface="微软雅黑" pitchFamily="34" charset="-122"/>
              </a:rPr>
              <a:t>运行流程</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748113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13</a:t>
            </a:r>
            <a:endParaRPr lang="zh-CN" altLang="en-US" sz="1600" b="1" dirty="0">
              <a:solidFill>
                <a:prstClr val="white"/>
              </a:solidFill>
            </a:endParaRPr>
          </a:p>
        </p:txBody>
      </p:sp>
      <p:cxnSp>
        <p:nvCxnSpPr>
          <p:cNvPr id="32" name="直接连接符 31"/>
          <p:cNvCxnSpPr/>
          <p:nvPr/>
        </p:nvCxnSpPr>
        <p:spPr>
          <a:xfrm>
            <a:off x="1768416" y="404813"/>
            <a:ext cx="98207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04851" y="2121818"/>
            <a:ext cx="4638674" cy="4042132"/>
          </a:xfrm>
          <a:prstGeom prst="rect">
            <a:avLst/>
          </a:prstGeom>
        </p:spPr>
        <p:txBody>
          <a:bodyPr wrap="square">
            <a:spAutoFit/>
          </a:bodyPr>
          <a:lstStyle/>
          <a:p>
            <a:pPr marL="285750" indent="-285750" hangingPunct="0">
              <a:lnSpc>
                <a:spcPts val="2200"/>
              </a:lnSpc>
              <a:buFont typeface="Wingdings" panose="05000000000000000000" pitchFamily="2" charset="2"/>
              <a:buChar char="Ø"/>
            </a:pPr>
            <a:r>
              <a:rPr lang="zh-CN" altLang="zh-CN" sz="1400" b="1" dirty="0">
                <a:solidFill>
                  <a:srgbClr val="0070C0"/>
                </a:solidFill>
                <a:latin typeface="微软雅黑" panose="020B0503020204020204" pitchFamily="34" charset="-122"/>
                <a:ea typeface="微软雅黑" panose="020B0503020204020204" pitchFamily="34" charset="-122"/>
              </a:rPr>
              <a:t>学校</a:t>
            </a:r>
            <a:r>
              <a:rPr lang="zh-CN" altLang="zh-CN" sz="1400" b="1" dirty="0" smtClean="0">
                <a:solidFill>
                  <a:srgbClr val="0070C0"/>
                </a:solidFill>
                <a:latin typeface="微软雅黑" panose="020B0503020204020204" pitchFamily="34" charset="-122"/>
                <a:ea typeface="微软雅黑" panose="020B0503020204020204" pitchFamily="34" charset="-122"/>
              </a:rPr>
              <a:t>层面</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p>
            <a:pPr hangingPunct="0">
              <a:lnSpc>
                <a:spcPts val="2200"/>
              </a:lnSpc>
            </a:pPr>
            <a:r>
              <a:rPr lang="zh-CN" altLang="zh-CN" sz="1400" b="1" dirty="0" smtClean="0">
                <a:latin typeface="微软雅黑" panose="020B0503020204020204" pitchFamily="34" charset="-122"/>
                <a:ea typeface="微软雅黑" panose="020B0503020204020204" pitchFamily="34" charset="-122"/>
              </a:rPr>
              <a:t>建立</a:t>
            </a:r>
            <a:r>
              <a:rPr lang="zh-CN" altLang="zh-CN" sz="1400" b="1" dirty="0">
                <a:latin typeface="微软雅黑" panose="020B0503020204020204" pitchFamily="34" charset="-122"/>
                <a:ea typeface="微软雅黑" panose="020B0503020204020204" pitchFamily="34" charset="-122"/>
              </a:rPr>
              <a:t>学校质量保证委员会</a:t>
            </a:r>
            <a:r>
              <a:rPr lang="zh-CN" altLang="zh-CN" sz="1400" dirty="0">
                <a:latin typeface="微软雅黑" panose="020B0503020204020204" pitchFamily="34" charset="-122"/>
                <a:ea typeface="微软雅黑" panose="020B0503020204020204" pitchFamily="34" charset="-122"/>
              </a:rPr>
              <a:t>（主任由校长担任</a:t>
            </a:r>
            <a:r>
              <a:rPr lang="zh-CN" altLang="zh-CN" sz="1400" dirty="0" smtClean="0">
                <a:latin typeface="微软雅黑" panose="020B0503020204020204" pitchFamily="34" charset="-122"/>
                <a:ea typeface="微软雅黑" panose="020B0503020204020204" pitchFamily="34" charset="-122"/>
              </a:rPr>
              <a:t>），下设</a:t>
            </a:r>
            <a:r>
              <a:rPr lang="zh-CN" altLang="zh-CN" sz="1400" dirty="0">
                <a:latin typeface="微软雅黑" panose="020B0503020204020204" pitchFamily="34" charset="-122"/>
                <a:ea typeface="微软雅黑" panose="020B0503020204020204" pitchFamily="34" charset="-122"/>
              </a:rPr>
              <a:t>质量管理办公室，负责建立健全考核性诊断制度体系、执行质量监控，组织编制学校年度质量报告。</a:t>
            </a:r>
          </a:p>
          <a:p>
            <a:pPr marL="285750" indent="-285750" hangingPunct="0">
              <a:lnSpc>
                <a:spcPts val="2200"/>
              </a:lnSpc>
              <a:buFont typeface="Wingdings" panose="05000000000000000000" pitchFamily="2" charset="2"/>
              <a:buChar char="Ø"/>
            </a:pPr>
            <a:r>
              <a:rPr lang="zh-CN" altLang="zh-CN" sz="1400" b="1" dirty="0">
                <a:solidFill>
                  <a:srgbClr val="0070C0"/>
                </a:solidFill>
                <a:latin typeface="微软雅黑" panose="020B0503020204020204" pitchFamily="34" charset="-122"/>
                <a:ea typeface="微软雅黑" panose="020B0503020204020204" pitchFamily="34" charset="-122"/>
              </a:rPr>
              <a:t>二级单位</a:t>
            </a:r>
            <a:r>
              <a:rPr lang="zh-CN" altLang="zh-CN" sz="1400" b="1" dirty="0" smtClean="0">
                <a:solidFill>
                  <a:srgbClr val="0070C0"/>
                </a:solidFill>
                <a:latin typeface="微软雅黑" panose="020B0503020204020204" pitchFamily="34" charset="-122"/>
                <a:ea typeface="微软雅黑" panose="020B0503020204020204" pitchFamily="34" charset="-122"/>
              </a:rPr>
              <a:t>层面</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p>
            <a:pPr hangingPunct="0">
              <a:lnSpc>
                <a:spcPts val="2200"/>
              </a:lnSpc>
            </a:pPr>
            <a:r>
              <a:rPr lang="zh-CN" altLang="zh-CN" sz="1400" b="1" dirty="0" smtClean="0">
                <a:latin typeface="微软雅黑" panose="020B0503020204020204" pitchFamily="34" charset="-122"/>
                <a:ea typeface="微软雅黑" panose="020B0503020204020204" pitchFamily="34" charset="-122"/>
              </a:rPr>
              <a:t>成立</a:t>
            </a:r>
            <a:r>
              <a:rPr lang="zh-CN" altLang="zh-CN" sz="1400" b="1" dirty="0">
                <a:latin typeface="微软雅黑" panose="020B0503020204020204" pitchFamily="34" charset="-122"/>
                <a:ea typeface="微软雅黑" panose="020B0503020204020204" pitchFamily="34" charset="-122"/>
              </a:rPr>
              <a:t>二级学院（系、部）质量保证工作组</a:t>
            </a:r>
            <a:r>
              <a:rPr lang="zh-CN" altLang="zh-CN" sz="1400" dirty="0">
                <a:latin typeface="微软雅黑" panose="020B0503020204020204" pitchFamily="34" charset="-122"/>
                <a:ea typeface="微软雅黑" panose="020B0503020204020204" pitchFamily="34" charset="-122"/>
              </a:rPr>
              <a:t>，组长由二级学院（系、部）院长（主任）兼任，负责二级学院（系、部</a:t>
            </a:r>
            <a:r>
              <a:rPr lang="zh-CN"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a:t>
            </a:r>
            <a:r>
              <a:rPr lang="zh-CN" altLang="zh-CN" sz="1400" dirty="0" smtClean="0">
                <a:latin typeface="微软雅黑" panose="020B0503020204020204" pitchFamily="34" charset="-122"/>
                <a:ea typeface="微软雅黑" panose="020B0503020204020204" pitchFamily="34" charset="-122"/>
              </a:rPr>
              <a:t>编制</a:t>
            </a:r>
            <a:r>
              <a:rPr lang="zh-CN" altLang="zh-CN" sz="1400" dirty="0">
                <a:latin typeface="微软雅黑" panose="020B0503020204020204" pitchFamily="34" charset="-122"/>
                <a:ea typeface="微软雅黑" panose="020B0503020204020204" pitchFamily="34" charset="-122"/>
              </a:rPr>
              <a:t>二级学院（系、部）年度质量报告。</a:t>
            </a:r>
          </a:p>
          <a:p>
            <a:pPr marL="285750" indent="-285750">
              <a:lnSpc>
                <a:spcPts val="2200"/>
              </a:lnSpc>
              <a:buFont typeface="Wingdings" panose="05000000000000000000" pitchFamily="2" charset="2"/>
              <a:buChar char="Ø"/>
            </a:pPr>
            <a:r>
              <a:rPr lang="zh-CN" altLang="zh-CN" sz="1400" b="1" dirty="0">
                <a:solidFill>
                  <a:srgbClr val="0070C0"/>
                </a:solidFill>
                <a:latin typeface="微软雅黑" panose="020B0503020204020204" pitchFamily="34" charset="-122"/>
                <a:ea typeface="微软雅黑" panose="020B0503020204020204" pitchFamily="34" charset="-122"/>
              </a:rPr>
              <a:t>专业</a:t>
            </a:r>
            <a:r>
              <a:rPr lang="zh-CN" altLang="zh-CN" sz="1400" b="1" dirty="0" smtClean="0">
                <a:solidFill>
                  <a:srgbClr val="0070C0"/>
                </a:solidFill>
                <a:latin typeface="微软雅黑" panose="020B0503020204020204" pitchFamily="34" charset="-122"/>
                <a:ea typeface="微软雅黑" panose="020B0503020204020204" pitchFamily="34" charset="-122"/>
              </a:rPr>
              <a:t>层面</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p>
            <a:pPr>
              <a:lnSpc>
                <a:spcPts val="2200"/>
              </a:lnSpc>
            </a:pPr>
            <a:r>
              <a:rPr lang="zh-CN" altLang="zh-CN" sz="1400" b="1" dirty="0" smtClean="0">
                <a:latin typeface="微软雅黑" panose="020B0503020204020204" pitchFamily="34" charset="-122"/>
                <a:ea typeface="微软雅黑" panose="020B0503020204020204" pitchFamily="34" charset="-122"/>
              </a:rPr>
              <a:t>设立</a:t>
            </a:r>
            <a:r>
              <a:rPr lang="zh-CN" altLang="zh-CN" sz="1400" b="1" dirty="0">
                <a:latin typeface="微软雅黑" panose="020B0503020204020204" pitchFamily="34" charset="-122"/>
                <a:ea typeface="微软雅黑" panose="020B0503020204020204" pitchFamily="34" charset="-122"/>
              </a:rPr>
              <a:t>专业（课程）质量保证小组</a:t>
            </a:r>
            <a:r>
              <a:rPr lang="zh-CN" altLang="zh-CN" sz="1400" dirty="0">
                <a:latin typeface="微软雅黑" panose="020B0503020204020204" pitchFamily="34" charset="-122"/>
                <a:ea typeface="微软雅黑" panose="020B0503020204020204" pitchFamily="34" charset="-122"/>
              </a:rPr>
              <a:t>，组长由专业（课程）负责人兼任，负责专业、课程质量的自我诊改，制定人才培养方案，编制课程标准，监测分析学生学业情况，推进人才培养方案的实施，在目标、结构、课程体系、师资队伍、物质条件等方面保证教学质量，编制质量分析报告。</a:t>
            </a:r>
            <a:endParaRPr lang="zh-CN" altLang="en-US" sz="1400" dirty="0">
              <a:latin typeface="微软雅黑" panose="020B0503020204020204" pitchFamily="34" charset="-122"/>
              <a:ea typeface="微软雅黑" panose="020B0503020204020204" pitchFamily="34" charset="-122"/>
            </a:endParaRPr>
          </a:p>
        </p:txBody>
      </p:sp>
      <p:sp>
        <p:nvSpPr>
          <p:cNvPr id="17" name="矩形 16"/>
          <p:cNvSpPr/>
          <p:nvPr/>
        </p:nvSpPr>
        <p:spPr>
          <a:xfrm>
            <a:off x="662924" y="1371819"/>
            <a:ext cx="9361201" cy="338554"/>
          </a:xfrm>
          <a:prstGeom prst="rect">
            <a:avLst/>
          </a:prstGeom>
        </p:spPr>
        <p:txBody>
          <a:bodyPr wrap="square">
            <a:spAutoFit/>
          </a:bodyPr>
          <a:lstStyle/>
          <a:p>
            <a:r>
              <a:rPr lang="zh-CN" altLang="zh-CN" sz="1600" b="1" dirty="0" smtClean="0">
                <a:latin typeface="微软雅黑" panose="020B0503020204020204" pitchFamily="34" charset="-122"/>
                <a:ea typeface="微软雅黑" panose="020B0503020204020204" pitchFamily="34" charset="-122"/>
              </a:rPr>
              <a:t>建立</a:t>
            </a:r>
            <a:r>
              <a:rPr lang="zh-CN" altLang="zh-CN" sz="1600" b="1" dirty="0">
                <a:latin typeface="微软雅黑" panose="020B0503020204020204" pitchFamily="34" charset="-122"/>
                <a:ea typeface="微软雅黑" panose="020B0503020204020204" pitchFamily="34" charset="-122"/>
              </a:rPr>
              <a:t>党委领导、校长指挥、质量保证委员会全面协调的质量保证领导组织</a:t>
            </a:r>
            <a:endParaRPr lang="zh-CN" altLang="en-US" sz="16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5758427" y="1939978"/>
            <a:ext cx="5830777" cy="4060772"/>
            <a:chOff x="5758428" y="1939979"/>
            <a:chExt cx="4569256" cy="3813121"/>
          </a:xfrm>
        </p:grpSpPr>
        <p:sp>
          <p:nvSpPr>
            <p:cNvPr id="19" name="矩形 18"/>
            <p:cNvSpPr/>
            <p:nvPr/>
          </p:nvSpPr>
          <p:spPr>
            <a:xfrm>
              <a:off x="5758428" y="1939979"/>
              <a:ext cx="330920" cy="91667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itchFamily="34" charset="-122"/>
                  <a:ea typeface="微软雅黑" pitchFamily="34" charset="-122"/>
                </a:rPr>
                <a:t>学校层面</a:t>
              </a:r>
              <a:endParaRPr lang="zh-CN" altLang="en-US" sz="1400" b="1" dirty="0">
                <a:latin typeface="微软雅黑" pitchFamily="34" charset="-122"/>
                <a:ea typeface="微软雅黑" pitchFamily="34" charset="-122"/>
              </a:endParaRPr>
            </a:p>
          </p:txBody>
        </p:sp>
        <p:sp>
          <p:nvSpPr>
            <p:cNvPr id="20" name="矩形 19"/>
            <p:cNvSpPr/>
            <p:nvPr/>
          </p:nvSpPr>
          <p:spPr>
            <a:xfrm>
              <a:off x="5772819" y="4726732"/>
              <a:ext cx="330920" cy="95292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itchFamily="34" charset="-122"/>
                  <a:ea typeface="微软雅黑" pitchFamily="34" charset="-122"/>
                </a:rPr>
                <a:t>专业层面</a:t>
              </a:r>
            </a:p>
          </p:txBody>
        </p:sp>
        <p:sp>
          <p:nvSpPr>
            <p:cNvPr id="21" name="矩形 20"/>
            <p:cNvSpPr/>
            <p:nvPr/>
          </p:nvSpPr>
          <p:spPr>
            <a:xfrm>
              <a:off x="5772819" y="3076661"/>
              <a:ext cx="330920" cy="13200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itchFamily="34" charset="-122"/>
                  <a:ea typeface="微软雅黑" pitchFamily="34" charset="-122"/>
                </a:rPr>
                <a:t>二级单位层面</a:t>
              </a:r>
            </a:p>
          </p:txBody>
        </p:sp>
        <p:sp>
          <p:nvSpPr>
            <p:cNvPr id="22" name="矩形 21"/>
            <p:cNvSpPr/>
            <p:nvPr/>
          </p:nvSpPr>
          <p:spPr>
            <a:xfrm>
              <a:off x="7427421" y="1939980"/>
              <a:ext cx="1737332" cy="22000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itchFamily="34" charset="-122"/>
                  <a:ea typeface="微软雅黑" pitchFamily="34" charset="-122"/>
                </a:rPr>
                <a:t>质量管理保障委员会</a:t>
              </a:r>
              <a:endParaRPr lang="zh-CN" altLang="en-US" sz="1200" b="1" dirty="0">
                <a:latin typeface="微软雅黑" pitchFamily="34" charset="-122"/>
                <a:ea typeface="微软雅黑" pitchFamily="34" charset="-122"/>
              </a:endParaRPr>
            </a:p>
          </p:txBody>
        </p:sp>
        <p:cxnSp>
          <p:nvCxnSpPr>
            <p:cNvPr id="23" name="直接连接符 22"/>
            <p:cNvCxnSpPr/>
            <p:nvPr/>
          </p:nvCxnSpPr>
          <p:spPr>
            <a:xfrm>
              <a:off x="8296087" y="2288324"/>
              <a:ext cx="24816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8461548" y="2178321"/>
              <a:ext cx="1328391" cy="220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校长任委员会主任</a:t>
              </a:r>
              <a:endParaRPr lang="zh-CN" altLang="en-US" sz="1200" b="1" dirty="0">
                <a:solidFill>
                  <a:schemeClr val="tx1"/>
                </a:solidFill>
                <a:latin typeface="微软雅黑" pitchFamily="34" charset="-122"/>
                <a:ea typeface="微软雅黑" pitchFamily="34" charset="-122"/>
              </a:endParaRPr>
            </a:p>
          </p:txBody>
        </p:sp>
        <p:cxnSp>
          <p:nvCxnSpPr>
            <p:cNvPr id="25" name="直接连接符 24"/>
            <p:cNvCxnSpPr>
              <a:stCxn id="22" idx="2"/>
            </p:cNvCxnSpPr>
            <p:nvPr/>
          </p:nvCxnSpPr>
          <p:spPr>
            <a:xfrm>
              <a:off x="8296087" y="2159987"/>
              <a:ext cx="0" cy="2566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592882" y="2416661"/>
              <a:ext cx="1361592" cy="220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itchFamily="34" charset="-122"/>
                  <a:ea typeface="微软雅黑" pitchFamily="34" charset="-122"/>
                </a:rPr>
                <a:t>质量管理办公室</a:t>
              </a:r>
              <a:endParaRPr lang="zh-CN" altLang="en-US" sz="1200" b="1" dirty="0">
                <a:latin typeface="微软雅黑" pitchFamily="34" charset="-122"/>
                <a:ea typeface="微软雅黑" pitchFamily="34" charset="-122"/>
              </a:endParaRPr>
            </a:p>
          </p:txBody>
        </p:sp>
        <p:sp>
          <p:nvSpPr>
            <p:cNvPr id="33" name="矩形 32"/>
            <p:cNvSpPr/>
            <p:nvPr/>
          </p:nvSpPr>
          <p:spPr>
            <a:xfrm>
              <a:off x="6190937" y="5188066"/>
              <a:ext cx="1401945" cy="22000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XX</a:t>
              </a:r>
              <a:r>
                <a:rPr lang="zh-CN" altLang="en-US" sz="1200" b="1" dirty="0" smtClean="0">
                  <a:latin typeface="微软雅黑" pitchFamily="34" charset="-122"/>
                  <a:ea typeface="微软雅黑" pitchFamily="34" charset="-122"/>
                </a:rPr>
                <a:t>专业质量保障小组</a:t>
              </a:r>
              <a:endParaRPr lang="zh-CN" altLang="en-US" sz="1200" b="1" dirty="0">
                <a:latin typeface="微软雅黑" pitchFamily="34" charset="-122"/>
                <a:ea typeface="微软雅黑" pitchFamily="34" charset="-122"/>
              </a:endParaRPr>
            </a:p>
          </p:txBody>
        </p:sp>
        <p:cxnSp>
          <p:nvCxnSpPr>
            <p:cNvPr id="34" name="直接连接符 33"/>
            <p:cNvCxnSpPr/>
            <p:nvPr/>
          </p:nvCxnSpPr>
          <p:spPr>
            <a:xfrm>
              <a:off x="8296330" y="2636668"/>
              <a:ext cx="0" cy="2199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100968" y="2886465"/>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86826" y="2869508"/>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109062" y="2893342"/>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590110" y="2886465"/>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086490" y="2870954"/>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9564462" y="2883478"/>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096501" y="2870954"/>
              <a:ext cx="2486370" cy="12524"/>
            </a:xfrm>
            <a:prstGeom prst="line">
              <a:avLst/>
            </a:prstGeom>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931041" y="3040014"/>
              <a:ext cx="330920" cy="16867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XX</a:t>
              </a:r>
              <a:r>
                <a:rPr lang="zh-CN" altLang="en-US" sz="1200" b="1" dirty="0" smtClean="0">
                  <a:latin typeface="微软雅黑" pitchFamily="34" charset="-122"/>
                  <a:ea typeface="微软雅黑" pitchFamily="34" charset="-122"/>
                </a:rPr>
                <a:t>学院质量保障工作组</a:t>
              </a:r>
              <a:endParaRPr lang="zh-CN" altLang="en-US" sz="1200" b="1" dirty="0">
                <a:latin typeface="微软雅黑" pitchFamily="34" charset="-122"/>
                <a:ea typeface="微软雅黑" pitchFamily="34" charset="-122"/>
              </a:endParaRPr>
            </a:p>
          </p:txBody>
        </p:sp>
        <p:sp>
          <p:nvSpPr>
            <p:cNvPr id="43" name="矩形 42"/>
            <p:cNvSpPr/>
            <p:nvPr/>
          </p:nvSpPr>
          <p:spPr>
            <a:xfrm>
              <a:off x="7427957" y="3040014"/>
              <a:ext cx="330920" cy="16867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XX</a:t>
              </a:r>
              <a:r>
                <a:rPr lang="zh-CN" altLang="en-US" sz="1200" b="1" dirty="0" smtClean="0">
                  <a:latin typeface="微软雅黑" pitchFamily="34" charset="-122"/>
                  <a:ea typeface="微软雅黑" pitchFamily="34" charset="-122"/>
                </a:rPr>
                <a:t>学院质量保障工作组</a:t>
              </a:r>
              <a:endParaRPr lang="zh-CN" altLang="en-US" sz="1200" b="1" dirty="0">
                <a:latin typeface="微软雅黑" pitchFamily="34" charset="-122"/>
                <a:ea typeface="微软雅黑" pitchFamily="34" charset="-122"/>
              </a:endParaRPr>
            </a:p>
          </p:txBody>
        </p:sp>
        <p:sp>
          <p:nvSpPr>
            <p:cNvPr id="44" name="矩形 43"/>
            <p:cNvSpPr/>
            <p:nvPr/>
          </p:nvSpPr>
          <p:spPr>
            <a:xfrm>
              <a:off x="7933971" y="3040014"/>
              <a:ext cx="328700" cy="16867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XX</a:t>
              </a:r>
              <a:r>
                <a:rPr lang="zh-CN" altLang="en-US" sz="1200" b="1" dirty="0" smtClean="0">
                  <a:latin typeface="微软雅黑" pitchFamily="34" charset="-122"/>
                  <a:ea typeface="微软雅黑" pitchFamily="34" charset="-122"/>
                </a:rPr>
                <a:t>部质量保障工作组</a:t>
              </a:r>
              <a:endParaRPr lang="zh-CN" altLang="en-US" sz="1200" b="1" dirty="0">
                <a:latin typeface="微软雅黑" pitchFamily="34" charset="-122"/>
                <a:ea typeface="微软雅黑" pitchFamily="34" charset="-122"/>
              </a:endParaRPr>
            </a:p>
          </p:txBody>
        </p:sp>
        <p:sp>
          <p:nvSpPr>
            <p:cNvPr id="46" name="矩形 45"/>
            <p:cNvSpPr/>
            <p:nvPr/>
          </p:nvSpPr>
          <p:spPr>
            <a:xfrm>
              <a:off x="8424650" y="3040014"/>
              <a:ext cx="330920" cy="16867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XX</a:t>
              </a:r>
              <a:r>
                <a:rPr lang="zh-CN" altLang="en-US" sz="1200" b="1" dirty="0" smtClean="0">
                  <a:latin typeface="微软雅黑" pitchFamily="34" charset="-122"/>
                  <a:ea typeface="微软雅黑" pitchFamily="34" charset="-122"/>
                </a:rPr>
                <a:t>部质量保障工作组</a:t>
              </a:r>
              <a:endParaRPr lang="zh-CN" altLang="en-US" sz="1200" b="1" dirty="0">
                <a:latin typeface="微软雅黑" pitchFamily="34" charset="-122"/>
                <a:ea typeface="微软雅黑" pitchFamily="34" charset="-122"/>
              </a:endParaRPr>
            </a:p>
          </p:txBody>
        </p:sp>
        <p:sp>
          <p:nvSpPr>
            <p:cNvPr id="47" name="矩形 46"/>
            <p:cNvSpPr/>
            <p:nvPr/>
          </p:nvSpPr>
          <p:spPr>
            <a:xfrm>
              <a:off x="8921030" y="3040014"/>
              <a:ext cx="331163" cy="170238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XX</a:t>
              </a:r>
              <a:r>
                <a:rPr lang="zh-CN" altLang="en-US" sz="1200" b="1" dirty="0" smtClean="0">
                  <a:latin typeface="微软雅黑" pitchFamily="34" charset="-122"/>
                  <a:ea typeface="微软雅黑" pitchFamily="34" charset="-122"/>
                </a:rPr>
                <a:t>中心质量保障工作组</a:t>
              </a:r>
              <a:endParaRPr lang="zh-CN" altLang="en-US" sz="1200" b="1" dirty="0">
                <a:latin typeface="微软雅黑" pitchFamily="34" charset="-122"/>
                <a:ea typeface="微软雅黑" pitchFamily="34" charset="-122"/>
              </a:endParaRPr>
            </a:p>
          </p:txBody>
        </p:sp>
        <p:sp>
          <p:nvSpPr>
            <p:cNvPr id="53" name="矩形 52"/>
            <p:cNvSpPr/>
            <p:nvPr/>
          </p:nvSpPr>
          <p:spPr>
            <a:xfrm>
              <a:off x="9417411" y="3040014"/>
              <a:ext cx="330920" cy="16867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smtClean="0">
                  <a:latin typeface="微软雅黑" pitchFamily="34" charset="-122"/>
                  <a:ea typeface="微软雅黑" pitchFamily="34" charset="-122"/>
                </a:rPr>
                <a:t>…</a:t>
              </a:r>
            </a:p>
            <a:p>
              <a:pPr algn="ctr"/>
              <a:r>
                <a:rPr lang="en-US" altLang="zh-CN" sz="900" dirty="0" smtClean="0">
                  <a:latin typeface="微软雅黑" pitchFamily="34" charset="-122"/>
                  <a:ea typeface="微软雅黑" pitchFamily="34" charset="-122"/>
                </a:rPr>
                <a:t>…</a:t>
              </a:r>
            </a:p>
            <a:p>
              <a:pPr algn="ctr"/>
              <a:r>
                <a:rPr lang="en-US" altLang="zh-CN" sz="900" dirty="0" smtClean="0">
                  <a:latin typeface="微软雅黑" pitchFamily="34" charset="-122"/>
                  <a:ea typeface="微软雅黑" pitchFamily="34" charset="-122"/>
                </a:rPr>
                <a:t>…</a:t>
              </a:r>
              <a:endParaRPr lang="zh-CN" altLang="en-US" sz="900" dirty="0">
                <a:latin typeface="微软雅黑" pitchFamily="34" charset="-122"/>
                <a:ea typeface="微软雅黑" pitchFamily="34" charset="-122"/>
              </a:endParaRPr>
            </a:p>
          </p:txBody>
        </p:sp>
        <p:sp>
          <p:nvSpPr>
            <p:cNvPr id="54" name="矩形 53"/>
            <p:cNvSpPr/>
            <p:nvPr/>
          </p:nvSpPr>
          <p:spPr>
            <a:xfrm>
              <a:off x="9252193" y="5188066"/>
              <a:ext cx="1075491" cy="22000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a:t>
              </a:r>
              <a:endParaRPr lang="zh-CN" altLang="en-US" sz="1200" b="1" dirty="0">
                <a:latin typeface="微软雅黑" pitchFamily="34" charset="-122"/>
                <a:ea typeface="微软雅黑" pitchFamily="34" charset="-122"/>
              </a:endParaRPr>
            </a:p>
          </p:txBody>
        </p:sp>
        <p:sp>
          <p:nvSpPr>
            <p:cNvPr id="55" name="矩形 54"/>
            <p:cNvSpPr/>
            <p:nvPr/>
          </p:nvSpPr>
          <p:spPr>
            <a:xfrm>
              <a:off x="7675612" y="5188066"/>
              <a:ext cx="1401945" cy="22000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XX</a:t>
              </a:r>
              <a:r>
                <a:rPr lang="zh-CN" altLang="en-US" sz="1200" b="1" dirty="0" smtClean="0">
                  <a:latin typeface="微软雅黑" pitchFamily="34" charset="-122"/>
                  <a:ea typeface="微软雅黑" pitchFamily="34" charset="-122"/>
                </a:rPr>
                <a:t>专业质量保障小组</a:t>
              </a:r>
              <a:endParaRPr lang="zh-CN" altLang="en-US" sz="1200" b="1" dirty="0">
                <a:latin typeface="微软雅黑" pitchFamily="34" charset="-122"/>
                <a:ea typeface="微软雅黑" pitchFamily="34" charset="-122"/>
              </a:endParaRPr>
            </a:p>
          </p:txBody>
        </p:sp>
        <p:cxnSp>
          <p:nvCxnSpPr>
            <p:cNvPr id="56" name="直接连接符 55"/>
            <p:cNvCxnSpPr/>
            <p:nvPr/>
          </p:nvCxnSpPr>
          <p:spPr>
            <a:xfrm>
              <a:off x="7096501" y="4580061"/>
              <a:ext cx="0" cy="366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7100968" y="4763689"/>
              <a:ext cx="248163"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7269187" y="4742402"/>
              <a:ext cx="1860330" cy="293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二级单位（学院、部</a:t>
              </a:r>
              <a:r>
                <a:rPr lang="en-US" altLang="zh-CN" sz="1200" dirty="0" smtClean="0">
                  <a:solidFill>
                    <a:schemeClr val="tx1"/>
                  </a:solidFill>
                  <a:latin typeface="微软雅黑" pitchFamily="34" charset="-122"/>
                  <a:ea typeface="微软雅黑" pitchFamily="34" charset="-122"/>
                </a:rPr>
                <a:t>/</a:t>
              </a:r>
              <a:r>
                <a:rPr lang="zh-CN" altLang="en-US" sz="1200" dirty="0" smtClean="0">
                  <a:solidFill>
                    <a:schemeClr val="tx1"/>
                  </a:solidFill>
                  <a:latin typeface="微软雅黑" pitchFamily="34" charset="-122"/>
                  <a:ea typeface="微软雅黑" pitchFamily="34" charset="-122"/>
                </a:rPr>
                <a:t>中心）</a:t>
              </a:r>
              <a:endParaRPr lang="en-US" altLang="zh-CN" sz="1200" dirty="0" smtClean="0">
                <a:solidFill>
                  <a:schemeClr val="tx1"/>
                </a:solidFill>
                <a:latin typeface="微软雅黑" pitchFamily="34" charset="-122"/>
                <a:ea typeface="微软雅黑" pitchFamily="34" charset="-122"/>
              </a:endParaRPr>
            </a:p>
            <a:p>
              <a:pPr algn="ctr"/>
              <a:r>
                <a:rPr lang="zh-CN" altLang="en-US" sz="1200" dirty="0" smtClean="0">
                  <a:solidFill>
                    <a:schemeClr val="tx1"/>
                  </a:solidFill>
                  <a:latin typeface="微软雅黑" pitchFamily="34" charset="-122"/>
                  <a:ea typeface="微软雅黑" pitchFamily="34" charset="-122"/>
                </a:rPr>
                <a:t>院长</a:t>
              </a:r>
              <a:r>
                <a:rPr lang="en-US" altLang="zh-CN" sz="1200" dirty="0" smtClean="0">
                  <a:solidFill>
                    <a:schemeClr val="tx1"/>
                  </a:solidFill>
                  <a:latin typeface="微软雅黑" pitchFamily="34" charset="-122"/>
                  <a:ea typeface="微软雅黑" pitchFamily="34" charset="-122"/>
                </a:rPr>
                <a:t>/</a:t>
              </a:r>
              <a:r>
                <a:rPr lang="zh-CN" altLang="en-US" sz="1200" dirty="0" smtClean="0">
                  <a:solidFill>
                    <a:schemeClr val="tx1"/>
                  </a:solidFill>
                  <a:latin typeface="微软雅黑" pitchFamily="34" charset="-122"/>
                  <a:ea typeface="微软雅黑" pitchFamily="34" charset="-122"/>
                </a:rPr>
                <a:t>主任担任各工作组组长</a:t>
              </a:r>
              <a:endParaRPr lang="zh-CN" altLang="en-US" sz="1200" dirty="0">
                <a:solidFill>
                  <a:schemeClr val="tx1"/>
                </a:solidFill>
                <a:latin typeface="微软雅黑" pitchFamily="34" charset="-122"/>
                <a:ea typeface="微软雅黑" pitchFamily="34" charset="-122"/>
              </a:endParaRPr>
            </a:p>
          </p:txBody>
        </p:sp>
        <p:cxnSp>
          <p:nvCxnSpPr>
            <p:cNvPr id="59" name="直接连接符 58"/>
            <p:cNvCxnSpPr/>
            <p:nvPr/>
          </p:nvCxnSpPr>
          <p:spPr>
            <a:xfrm flipV="1">
              <a:off x="6776766" y="4948776"/>
              <a:ext cx="2971808" cy="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776766" y="4946698"/>
              <a:ext cx="0" cy="2566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8307516" y="4965073"/>
              <a:ext cx="0" cy="2566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9748574" y="4946698"/>
              <a:ext cx="0" cy="2566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517418" y="5606594"/>
              <a:ext cx="248163"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600120" y="5460088"/>
              <a:ext cx="2031020" cy="293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各小组组长由相关负责人兼任</a:t>
              </a:r>
              <a:endParaRPr lang="zh-CN" altLang="en-US" sz="1200" dirty="0">
                <a:solidFill>
                  <a:schemeClr val="tx1"/>
                </a:solidFill>
                <a:latin typeface="微软雅黑" pitchFamily="34" charset="-122"/>
                <a:ea typeface="微软雅黑" pitchFamily="34" charset="-122"/>
              </a:endParaRPr>
            </a:p>
          </p:txBody>
        </p:sp>
      </p:grpSp>
      <p:sp>
        <p:nvSpPr>
          <p:cNvPr id="48" name="TextBox 47"/>
          <p:cNvSpPr txBox="1"/>
          <p:nvPr/>
        </p:nvSpPr>
        <p:spPr>
          <a:xfrm>
            <a:off x="-220028" y="611754"/>
            <a:ext cx="5730622"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建立</a:t>
            </a:r>
            <a:r>
              <a:rPr lang="zh-CN" altLang="en-US" b="1" dirty="0">
                <a:solidFill>
                  <a:srgbClr val="C00000"/>
                </a:solidFill>
                <a:latin typeface="微软雅黑" pitchFamily="34" charset="-122"/>
                <a:ea typeface="微软雅黑" pitchFamily="34" charset="-122"/>
              </a:rPr>
              <a:t>学校</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二级单位</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专业（课程）</a:t>
            </a:r>
            <a:r>
              <a:rPr lang="zh-CN" altLang="en-US" b="1" dirty="0" smtClean="0">
                <a:solidFill>
                  <a:srgbClr val="C00000"/>
                </a:solidFill>
                <a:latin typeface="微软雅黑" pitchFamily="34" charset="-122"/>
                <a:ea typeface="微软雅黑" pitchFamily="34" charset="-122"/>
              </a:rPr>
              <a:t>质量保证组织</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51210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14</a:t>
            </a:r>
            <a:endParaRPr lang="zh-CN" altLang="en-US" sz="1600" b="1" dirty="0">
              <a:solidFill>
                <a:prstClr val="white"/>
              </a:solidFill>
            </a:endParaRPr>
          </a:p>
        </p:txBody>
      </p:sp>
      <p:cxnSp>
        <p:nvCxnSpPr>
          <p:cNvPr id="32" name="直接连接符 31"/>
          <p:cNvCxnSpPr/>
          <p:nvPr/>
        </p:nvCxnSpPr>
        <p:spPr>
          <a:xfrm>
            <a:off x="1768416" y="404813"/>
            <a:ext cx="9842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543078" y="1766962"/>
            <a:ext cx="5748854" cy="3561341"/>
            <a:chOff x="1638943" y="1376351"/>
            <a:chExt cx="5748854" cy="3561341"/>
          </a:xfrm>
        </p:grpSpPr>
        <p:sp>
          <p:nvSpPr>
            <p:cNvPr id="19" name="圆角矩形 18"/>
            <p:cNvSpPr/>
            <p:nvPr/>
          </p:nvSpPr>
          <p:spPr>
            <a:xfrm>
              <a:off x="1638943" y="4481494"/>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a:solidFill>
                    <a:srgbClr val="1D3F96"/>
                  </a:solidFill>
                  <a:latin typeface="微软雅黑" panose="020B0503020204020204" charset="-122"/>
                  <a:ea typeface="微软雅黑" panose="020B0503020204020204" charset="-122"/>
                </a:rPr>
                <a:t>改进</a:t>
              </a:r>
            </a:p>
          </p:txBody>
        </p:sp>
        <p:sp>
          <p:nvSpPr>
            <p:cNvPr id="20" name="圆角矩形 19"/>
            <p:cNvSpPr/>
            <p:nvPr/>
          </p:nvSpPr>
          <p:spPr>
            <a:xfrm>
              <a:off x="2849880" y="4481494"/>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a:solidFill>
                    <a:srgbClr val="1D3F96"/>
                  </a:solidFill>
                  <a:latin typeface="微软雅黑" panose="020B0503020204020204" charset="-122"/>
                  <a:ea typeface="微软雅黑" panose="020B0503020204020204" charset="-122"/>
                </a:rPr>
                <a:t>创新</a:t>
              </a:r>
              <a:endParaRPr lang="zh-CN" altLang="en-US" sz="1600" b="1" dirty="0" smtClean="0">
                <a:solidFill>
                  <a:srgbClr val="1D3F96"/>
                </a:solidFill>
                <a:latin typeface="微软雅黑" panose="020B0503020204020204" charset="-122"/>
                <a:ea typeface="微软雅黑" panose="020B0503020204020204" charset="-122"/>
              </a:endParaRPr>
            </a:p>
          </p:txBody>
        </p:sp>
        <p:sp>
          <p:nvSpPr>
            <p:cNvPr id="21" name="圆角矩形 20"/>
            <p:cNvSpPr/>
            <p:nvPr/>
          </p:nvSpPr>
          <p:spPr>
            <a:xfrm>
              <a:off x="4086398" y="4480701"/>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a:solidFill>
                    <a:srgbClr val="1D3F96"/>
                  </a:solidFill>
                  <a:latin typeface="微软雅黑" panose="020B0503020204020204" charset="-122"/>
                  <a:ea typeface="微软雅黑" panose="020B0503020204020204" charset="-122"/>
                </a:rPr>
                <a:t>学习</a:t>
              </a:r>
              <a:endParaRPr lang="zh-CN" altLang="en-US" sz="1600" b="1" dirty="0" smtClean="0">
                <a:solidFill>
                  <a:srgbClr val="1D3F96"/>
                </a:solidFill>
                <a:latin typeface="微软雅黑" panose="020B0503020204020204" charset="-122"/>
                <a:ea typeface="微软雅黑" panose="020B0503020204020204" charset="-122"/>
              </a:endParaRPr>
            </a:p>
          </p:txBody>
        </p:sp>
        <p:sp>
          <p:nvSpPr>
            <p:cNvPr id="22" name="圆角矩形 21"/>
            <p:cNvSpPr/>
            <p:nvPr/>
          </p:nvSpPr>
          <p:spPr>
            <a:xfrm>
              <a:off x="5349435" y="4458988"/>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a:solidFill>
                    <a:srgbClr val="1D3F96"/>
                  </a:solidFill>
                  <a:latin typeface="微软雅黑" panose="020B0503020204020204" charset="-122"/>
                  <a:ea typeface="微软雅黑" panose="020B0503020204020204" charset="-122"/>
                </a:rPr>
                <a:t>激励</a:t>
              </a:r>
              <a:endParaRPr lang="zh-CN" altLang="en-US" sz="1600" b="1" dirty="0" smtClean="0">
                <a:solidFill>
                  <a:srgbClr val="1D3F96"/>
                </a:solidFill>
                <a:latin typeface="微软雅黑" panose="020B0503020204020204" charset="-122"/>
                <a:ea typeface="微软雅黑" panose="020B0503020204020204" charset="-122"/>
              </a:endParaRPr>
            </a:p>
          </p:txBody>
        </p:sp>
        <p:sp>
          <p:nvSpPr>
            <p:cNvPr id="23" name="圆角矩形 22"/>
            <p:cNvSpPr/>
            <p:nvPr/>
          </p:nvSpPr>
          <p:spPr>
            <a:xfrm>
              <a:off x="6605794" y="4458988"/>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a:solidFill>
                    <a:srgbClr val="1D3F96"/>
                  </a:solidFill>
                  <a:latin typeface="微软雅黑" panose="020B0503020204020204" charset="-122"/>
                  <a:ea typeface="微软雅黑" panose="020B0503020204020204" charset="-122"/>
                </a:rPr>
                <a:t>诊断</a:t>
              </a:r>
            </a:p>
          </p:txBody>
        </p:sp>
        <p:sp>
          <p:nvSpPr>
            <p:cNvPr id="24" name="圆角矩形 23"/>
            <p:cNvSpPr/>
            <p:nvPr/>
          </p:nvSpPr>
          <p:spPr>
            <a:xfrm>
              <a:off x="1638943" y="2934409"/>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smtClean="0">
                  <a:solidFill>
                    <a:srgbClr val="C00000"/>
                  </a:solidFill>
                  <a:latin typeface="微软雅黑" panose="020B0503020204020204" charset="-122"/>
                  <a:ea typeface="微软雅黑" panose="020B0503020204020204" charset="-122"/>
                </a:rPr>
                <a:t>目标</a:t>
              </a:r>
              <a:r>
                <a:rPr lang="en-US" altLang="zh-CN" sz="1600" b="1" dirty="0" smtClean="0">
                  <a:solidFill>
                    <a:srgbClr val="C00000"/>
                  </a:solidFill>
                  <a:latin typeface="微软雅黑" panose="020B0503020204020204" charset="-122"/>
                  <a:ea typeface="微软雅黑" panose="020B0503020204020204" charset="-122"/>
                </a:rPr>
                <a:t>(</a:t>
              </a:r>
              <a:r>
                <a:rPr lang="zh-CN" altLang="en-US" sz="1600" b="1" dirty="0" smtClean="0">
                  <a:solidFill>
                    <a:srgbClr val="C00000"/>
                  </a:solidFill>
                  <a:latin typeface="微软雅黑" panose="020B0503020204020204" charset="-122"/>
                  <a:ea typeface="微软雅黑" panose="020B0503020204020204" charset="-122"/>
                </a:rPr>
                <a:t>链</a:t>
              </a:r>
              <a:r>
                <a:rPr lang="en-US" altLang="zh-CN" sz="1600" b="1" dirty="0" smtClean="0">
                  <a:solidFill>
                    <a:srgbClr val="C00000"/>
                  </a:solidFill>
                  <a:latin typeface="微软雅黑" panose="020B0503020204020204" charset="-122"/>
                  <a:ea typeface="微软雅黑" panose="020B0503020204020204" charset="-122"/>
                </a:rPr>
                <a:t>)</a:t>
              </a:r>
              <a:endParaRPr lang="zh-CN" altLang="en-US" sz="1600" b="1" dirty="0" smtClean="0">
                <a:solidFill>
                  <a:srgbClr val="C00000"/>
                </a:solidFill>
                <a:latin typeface="微软雅黑" panose="020B0503020204020204" charset="-122"/>
                <a:ea typeface="微软雅黑" panose="020B0503020204020204" charset="-122"/>
              </a:endParaRPr>
            </a:p>
          </p:txBody>
        </p:sp>
        <p:sp>
          <p:nvSpPr>
            <p:cNvPr id="25" name="圆角矩形 24"/>
            <p:cNvSpPr/>
            <p:nvPr/>
          </p:nvSpPr>
          <p:spPr>
            <a:xfrm>
              <a:off x="2849880" y="2934409"/>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smtClean="0">
                  <a:solidFill>
                    <a:srgbClr val="C00000"/>
                  </a:solidFill>
                  <a:latin typeface="微软雅黑" panose="020B0503020204020204" charset="-122"/>
                  <a:ea typeface="微软雅黑" panose="020B0503020204020204" charset="-122"/>
                </a:rPr>
                <a:t>标准</a:t>
              </a:r>
              <a:r>
                <a:rPr lang="en-US" altLang="zh-CN" sz="1600" b="1" dirty="0">
                  <a:solidFill>
                    <a:srgbClr val="C00000"/>
                  </a:solidFill>
                  <a:latin typeface="微软雅黑" panose="020B0503020204020204" charset="-122"/>
                  <a:ea typeface="微软雅黑" panose="020B0503020204020204" charset="-122"/>
                </a:rPr>
                <a:t>(</a:t>
              </a:r>
              <a:r>
                <a:rPr lang="zh-CN" altLang="en-US" sz="1600" b="1" dirty="0">
                  <a:solidFill>
                    <a:srgbClr val="C00000"/>
                  </a:solidFill>
                  <a:latin typeface="微软雅黑" panose="020B0503020204020204" charset="-122"/>
                  <a:ea typeface="微软雅黑" panose="020B0503020204020204" charset="-122"/>
                </a:rPr>
                <a:t>链</a:t>
              </a:r>
              <a:r>
                <a:rPr lang="en-US" altLang="zh-CN" sz="1600" b="1" dirty="0" smtClean="0">
                  <a:solidFill>
                    <a:srgbClr val="C00000"/>
                  </a:solidFill>
                  <a:latin typeface="微软雅黑" panose="020B0503020204020204" charset="-122"/>
                  <a:ea typeface="微软雅黑" panose="020B0503020204020204" charset="-122"/>
                </a:rPr>
                <a:t>)</a:t>
              </a:r>
              <a:endParaRPr lang="zh-CN" altLang="en-US" sz="1600" b="1" dirty="0">
                <a:solidFill>
                  <a:srgbClr val="C00000"/>
                </a:solidFill>
                <a:latin typeface="微软雅黑" panose="020B0503020204020204" charset="-122"/>
                <a:ea typeface="微软雅黑" panose="020B0503020204020204" charset="-122"/>
              </a:endParaRPr>
            </a:p>
          </p:txBody>
        </p:sp>
        <p:sp>
          <p:nvSpPr>
            <p:cNvPr id="31" name="圆角矩形 30"/>
            <p:cNvSpPr/>
            <p:nvPr/>
          </p:nvSpPr>
          <p:spPr>
            <a:xfrm>
              <a:off x="4086398" y="2933615"/>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a:solidFill>
                    <a:srgbClr val="1D3F96"/>
                  </a:solidFill>
                  <a:latin typeface="微软雅黑" panose="020B0503020204020204" charset="-122"/>
                  <a:ea typeface="微软雅黑" panose="020B0503020204020204" charset="-122"/>
                </a:rPr>
                <a:t>设计</a:t>
              </a:r>
              <a:endParaRPr lang="zh-CN" altLang="en-US" sz="1600" b="1" dirty="0" smtClean="0">
                <a:solidFill>
                  <a:srgbClr val="1D3F96"/>
                </a:solidFill>
                <a:latin typeface="微软雅黑" panose="020B0503020204020204" charset="-122"/>
                <a:ea typeface="微软雅黑" panose="020B0503020204020204" charset="-122"/>
              </a:endParaRPr>
            </a:p>
          </p:txBody>
        </p:sp>
        <p:sp>
          <p:nvSpPr>
            <p:cNvPr id="33" name="圆角矩形 32"/>
            <p:cNvSpPr/>
            <p:nvPr/>
          </p:nvSpPr>
          <p:spPr>
            <a:xfrm>
              <a:off x="5349435" y="2911902"/>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a:solidFill>
                    <a:srgbClr val="1D3F96"/>
                  </a:solidFill>
                  <a:latin typeface="微软雅黑" panose="020B0503020204020204" charset="-122"/>
                  <a:ea typeface="微软雅黑" panose="020B0503020204020204" charset="-122"/>
                </a:rPr>
                <a:t>组织</a:t>
              </a:r>
              <a:endParaRPr lang="zh-CN" altLang="en-US" sz="1600" b="1" dirty="0" smtClean="0">
                <a:solidFill>
                  <a:srgbClr val="1D3F96"/>
                </a:solidFill>
                <a:latin typeface="微软雅黑" panose="020B0503020204020204" charset="-122"/>
                <a:ea typeface="微软雅黑" panose="020B0503020204020204" charset="-122"/>
              </a:endParaRPr>
            </a:p>
          </p:txBody>
        </p:sp>
        <p:sp>
          <p:nvSpPr>
            <p:cNvPr id="34" name="圆角矩形 33"/>
            <p:cNvSpPr/>
            <p:nvPr/>
          </p:nvSpPr>
          <p:spPr>
            <a:xfrm>
              <a:off x="6605794" y="2911902"/>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a:solidFill>
                    <a:srgbClr val="1D3F96"/>
                  </a:solidFill>
                  <a:latin typeface="微软雅黑" panose="020B0503020204020204" charset="-122"/>
                  <a:ea typeface="微软雅黑" panose="020B0503020204020204" charset="-122"/>
                </a:rPr>
                <a:t>实施</a:t>
              </a:r>
            </a:p>
          </p:txBody>
        </p:sp>
        <p:sp>
          <p:nvSpPr>
            <p:cNvPr id="35" name="圆角矩形 34"/>
            <p:cNvSpPr/>
            <p:nvPr/>
          </p:nvSpPr>
          <p:spPr>
            <a:xfrm>
              <a:off x="4086398" y="1398064"/>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a:solidFill>
                    <a:srgbClr val="1D3F96"/>
                  </a:solidFill>
                  <a:latin typeface="微软雅黑" panose="020B0503020204020204" charset="-122"/>
                  <a:ea typeface="微软雅黑" panose="020B0503020204020204" charset="-122"/>
                </a:rPr>
                <a:t>优化</a:t>
              </a:r>
            </a:p>
          </p:txBody>
        </p:sp>
        <p:sp>
          <p:nvSpPr>
            <p:cNvPr id="36" name="圆角矩形 35"/>
            <p:cNvSpPr/>
            <p:nvPr/>
          </p:nvSpPr>
          <p:spPr>
            <a:xfrm>
              <a:off x="5349435" y="1376351"/>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a:solidFill>
                    <a:srgbClr val="1D3F96"/>
                  </a:solidFill>
                  <a:latin typeface="微软雅黑" panose="020B0503020204020204" charset="-122"/>
                  <a:ea typeface="微软雅黑" panose="020B0503020204020204" charset="-122"/>
                </a:rPr>
                <a:t>预警</a:t>
              </a:r>
              <a:endParaRPr lang="zh-CN" altLang="en-US" sz="1600" b="1" dirty="0" smtClean="0">
                <a:solidFill>
                  <a:srgbClr val="1D3F96"/>
                </a:solidFill>
                <a:latin typeface="微软雅黑" panose="020B0503020204020204" charset="-122"/>
                <a:ea typeface="微软雅黑" panose="020B0503020204020204" charset="-122"/>
              </a:endParaRPr>
            </a:p>
          </p:txBody>
        </p:sp>
        <p:sp>
          <p:nvSpPr>
            <p:cNvPr id="37" name="圆角矩形 36"/>
            <p:cNvSpPr/>
            <p:nvPr/>
          </p:nvSpPr>
          <p:spPr>
            <a:xfrm>
              <a:off x="6605794" y="1376351"/>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600" b="1" dirty="0">
                  <a:solidFill>
                    <a:srgbClr val="1D3F96"/>
                  </a:solidFill>
                  <a:latin typeface="微软雅黑" panose="020B0503020204020204" charset="-122"/>
                  <a:ea typeface="微软雅黑" panose="020B0503020204020204" charset="-122"/>
                </a:rPr>
                <a:t>检测</a:t>
              </a:r>
            </a:p>
          </p:txBody>
        </p:sp>
        <p:sp>
          <p:nvSpPr>
            <p:cNvPr id="38" name="上箭头 37"/>
            <p:cNvSpPr/>
            <p:nvPr/>
          </p:nvSpPr>
          <p:spPr>
            <a:xfrm>
              <a:off x="6915525" y="1889069"/>
              <a:ext cx="162541" cy="9512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39" name="上箭头 38"/>
            <p:cNvSpPr/>
            <p:nvPr/>
          </p:nvSpPr>
          <p:spPr>
            <a:xfrm flipV="1">
              <a:off x="4396129" y="1889068"/>
              <a:ext cx="162541" cy="9512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40" name="上箭头 39"/>
            <p:cNvSpPr/>
            <p:nvPr/>
          </p:nvSpPr>
          <p:spPr>
            <a:xfrm flipV="1">
              <a:off x="6915525" y="3438429"/>
              <a:ext cx="162541" cy="9512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41" name="上箭头 40"/>
            <p:cNvSpPr/>
            <p:nvPr/>
          </p:nvSpPr>
          <p:spPr>
            <a:xfrm>
              <a:off x="1948674" y="3438429"/>
              <a:ext cx="162541" cy="9512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42" name="左箭头 41"/>
            <p:cNvSpPr/>
            <p:nvPr/>
          </p:nvSpPr>
          <p:spPr>
            <a:xfrm>
              <a:off x="4977245" y="1558267"/>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43" name="左箭头 42"/>
            <p:cNvSpPr/>
            <p:nvPr/>
          </p:nvSpPr>
          <p:spPr>
            <a:xfrm>
              <a:off x="6234545" y="1558267"/>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44" name="左箭头 43"/>
            <p:cNvSpPr/>
            <p:nvPr/>
          </p:nvSpPr>
          <p:spPr>
            <a:xfrm>
              <a:off x="4977245" y="4645116"/>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46" name="左箭头 45"/>
            <p:cNvSpPr/>
            <p:nvPr/>
          </p:nvSpPr>
          <p:spPr>
            <a:xfrm>
              <a:off x="6234545" y="4645116"/>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47" name="左箭头 46"/>
            <p:cNvSpPr/>
            <p:nvPr/>
          </p:nvSpPr>
          <p:spPr>
            <a:xfrm>
              <a:off x="2483292" y="4645909"/>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48" name="左箭头 47"/>
            <p:cNvSpPr/>
            <p:nvPr/>
          </p:nvSpPr>
          <p:spPr>
            <a:xfrm>
              <a:off x="3740592" y="4645909"/>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49" name="左箭头 48"/>
            <p:cNvSpPr/>
            <p:nvPr/>
          </p:nvSpPr>
          <p:spPr>
            <a:xfrm flipH="1">
              <a:off x="2483292" y="3098824"/>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50" name="左箭头 49"/>
            <p:cNvSpPr/>
            <p:nvPr/>
          </p:nvSpPr>
          <p:spPr>
            <a:xfrm flipH="1">
              <a:off x="3740592" y="3098824"/>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51" name="左箭头 50"/>
            <p:cNvSpPr/>
            <p:nvPr/>
          </p:nvSpPr>
          <p:spPr>
            <a:xfrm flipH="1">
              <a:off x="4977245" y="3098824"/>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sp>
          <p:nvSpPr>
            <p:cNvPr id="52" name="左箭头 51"/>
            <p:cNvSpPr/>
            <p:nvPr/>
          </p:nvSpPr>
          <p:spPr>
            <a:xfrm flipH="1">
              <a:off x="6234545" y="3098824"/>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600" dirty="0"/>
            </a:p>
          </p:txBody>
        </p:sp>
      </p:grpSp>
      <p:sp>
        <p:nvSpPr>
          <p:cNvPr id="18" name="TextBox 17"/>
          <p:cNvSpPr txBox="1"/>
          <p:nvPr/>
        </p:nvSpPr>
        <p:spPr>
          <a:xfrm>
            <a:off x="7906054" y="1574002"/>
            <a:ext cx="2277633" cy="4201997"/>
          </a:xfrm>
          <a:prstGeom prst="rect">
            <a:avLst/>
          </a:prstGeom>
          <a:noFill/>
          <a:ln>
            <a:solidFill>
              <a:schemeClr val="accent6">
                <a:alpha val="99000"/>
              </a:schemeClr>
            </a:solidFill>
          </a:ln>
        </p:spPr>
        <p:txBody>
          <a:bodyPr wrap="square" lIns="71323" tIns="35662" rIns="71323" bIns="35662" rtlCol="0">
            <a:spAutoFit/>
          </a:bodyPr>
          <a:lstStyle/>
          <a:p>
            <a:pPr indent="224866">
              <a:lnSpc>
                <a:spcPct val="130000"/>
              </a:lnSpc>
            </a:pPr>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、质量保证的发展历程，走过了质量控制、质量管理、质量治理的</a:t>
            </a:r>
            <a:r>
              <a:rPr lang="zh-CN" altLang="en-US" sz="1600" dirty="0" smtClean="0">
                <a:latin typeface="微软雅黑" panose="020B0503020204020204" charset="-122"/>
                <a:ea typeface="微软雅黑" panose="020B0503020204020204" charset="-122"/>
              </a:rPr>
              <a:t>不 </a:t>
            </a:r>
            <a:r>
              <a:rPr lang="zh-CN" altLang="en-US" sz="1600" dirty="0">
                <a:latin typeface="微软雅黑" panose="020B0503020204020204" charset="-122"/>
                <a:ea typeface="微软雅黑" panose="020B0503020204020204" charset="-122"/>
              </a:rPr>
              <a:t>同阶段。</a:t>
            </a:r>
            <a:endParaRPr lang="en-US" altLang="zh-CN" sz="1600" dirty="0">
              <a:latin typeface="微软雅黑" panose="020B0503020204020204" charset="-122"/>
              <a:ea typeface="微软雅黑" panose="020B0503020204020204" charset="-122"/>
            </a:endParaRPr>
          </a:p>
          <a:p>
            <a:pPr indent="224866">
              <a:lnSpc>
                <a:spcPct val="130000"/>
              </a:lnSpc>
            </a:pPr>
            <a:r>
              <a:rPr lang="en-US" altLang="zh-CN" sz="1600" dirty="0">
                <a:latin typeface="微软雅黑" panose="020B0503020204020204" charset="-122"/>
                <a:ea typeface="微软雅黑" panose="020B0503020204020204" charset="-122"/>
              </a:rPr>
              <a:t>2</a:t>
            </a:r>
            <a:r>
              <a:rPr lang="zh-CN" altLang="en-US" sz="1600" dirty="0">
                <a:latin typeface="微软雅黑" panose="020B0503020204020204" charset="-122"/>
                <a:ea typeface="微软雅黑" panose="020B0503020204020204" charset="-122"/>
              </a:rPr>
              <a:t>、从依赖少数人居高临下的控制，到全方位的质量管理，再到“三全”（全员、全过程、全方位）“三共”（共创、共治、共享）。</a:t>
            </a:r>
            <a:endParaRPr lang="en-US" altLang="zh-CN" sz="1600" dirty="0">
              <a:latin typeface="微软雅黑" panose="020B0503020204020204" charset="-122"/>
              <a:ea typeface="微软雅黑" panose="020B0503020204020204" charset="-122"/>
            </a:endParaRPr>
          </a:p>
          <a:p>
            <a:pPr indent="224866">
              <a:lnSpc>
                <a:spcPct val="130000"/>
              </a:lnSpc>
            </a:pPr>
            <a:r>
              <a:rPr lang="en-US" altLang="zh-CN" sz="1600" dirty="0">
                <a:latin typeface="微软雅黑" panose="020B0503020204020204" charset="-122"/>
                <a:ea typeface="微软雅黑" panose="020B0503020204020204" charset="-122"/>
              </a:rPr>
              <a:t>3</a:t>
            </a:r>
            <a:r>
              <a:rPr lang="zh-CN" altLang="en-US" sz="1600" dirty="0">
                <a:latin typeface="微软雅黑" panose="020B0503020204020204" charset="-122"/>
                <a:ea typeface="微软雅黑" panose="020B0503020204020204" charset="-122"/>
              </a:rPr>
              <a:t>、质量保证的重心逐步下沉，质量保证的水平不断提升。</a:t>
            </a:r>
            <a:endParaRPr lang="en-US" altLang="zh-CN" sz="1600" dirty="0">
              <a:latin typeface="微软雅黑" panose="020B0503020204020204" charset="-122"/>
              <a:ea typeface="微软雅黑" panose="020B0503020204020204" charset="-122"/>
            </a:endParaRPr>
          </a:p>
        </p:txBody>
      </p:sp>
      <p:sp>
        <p:nvSpPr>
          <p:cNvPr id="53" name="TextBox 52"/>
          <p:cNvSpPr txBox="1"/>
          <p:nvPr/>
        </p:nvSpPr>
        <p:spPr>
          <a:xfrm>
            <a:off x="-215900" y="636434"/>
            <a:ext cx="4177975"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形成</a:t>
            </a:r>
            <a:r>
              <a:rPr lang="zh-CN" altLang="en-US" b="1" dirty="0">
                <a:solidFill>
                  <a:srgbClr val="C00000"/>
                </a:solidFill>
                <a:latin typeface="微软雅黑" pitchFamily="34" charset="-122"/>
                <a:ea typeface="微软雅黑" pitchFamily="34" charset="-122"/>
              </a:rPr>
              <a:t>八字螺旋  两条</a:t>
            </a:r>
            <a:r>
              <a:rPr lang="zh-CN" altLang="en-US" b="1" dirty="0" smtClean="0">
                <a:solidFill>
                  <a:srgbClr val="C00000"/>
                </a:solidFill>
                <a:latin typeface="微软雅黑" pitchFamily="34" charset="-122"/>
                <a:ea typeface="微软雅黑" pitchFamily="34" charset="-122"/>
              </a:rPr>
              <a:t>链</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114768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15</a:t>
            </a:r>
            <a:endParaRPr lang="zh-CN" altLang="en-US" sz="1600" b="1" dirty="0">
              <a:solidFill>
                <a:prstClr val="white"/>
              </a:solidFill>
            </a:endParaRPr>
          </a:p>
        </p:txBody>
      </p:sp>
      <p:cxnSp>
        <p:nvCxnSpPr>
          <p:cNvPr id="32" name="直接连接符 31"/>
          <p:cNvCxnSpPr/>
          <p:nvPr/>
        </p:nvCxnSpPr>
        <p:spPr>
          <a:xfrm>
            <a:off x="1768416" y="404813"/>
            <a:ext cx="9794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795808" y="1700821"/>
            <a:ext cx="10476564" cy="3749362"/>
            <a:chOff x="711158" y="1898722"/>
            <a:chExt cx="10476564" cy="3749362"/>
          </a:xfrm>
        </p:grpSpPr>
        <p:sp>
          <p:nvSpPr>
            <p:cNvPr id="11" name="矩形 10"/>
            <p:cNvSpPr/>
            <p:nvPr/>
          </p:nvSpPr>
          <p:spPr>
            <a:xfrm>
              <a:off x="2066466" y="1898722"/>
              <a:ext cx="7802136"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参考标准诊断方案</a:t>
              </a:r>
              <a:r>
                <a:rPr lang="zh-CN" altLang="zh-CN" dirty="0" smtClean="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科学定义考核指标</a:t>
              </a:r>
              <a:r>
                <a:rPr lang="zh-CN" altLang="zh-CN" dirty="0" smtClean="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完美对接现有平台，智能抓取数据</a:t>
              </a:r>
              <a:endParaRPr lang="zh-CN" altLang="en-US" dirty="0">
                <a:latin typeface="微软雅黑" panose="020B0503020204020204" pitchFamily="34" charset="-122"/>
                <a:ea typeface="微软雅黑" panose="020B0503020204020204" pitchFamily="34" charset="-122"/>
              </a:endParaRPr>
            </a:p>
          </p:txBody>
        </p:sp>
        <p:pic>
          <p:nvPicPr>
            <p:cNvPr id="1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6748" y="2676683"/>
              <a:ext cx="4312722" cy="24476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922367" y="3298978"/>
              <a:ext cx="3265355" cy="234910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711158" y="2740421"/>
              <a:ext cx="5641167" cy="2639569"/>
              <a:chOff x="891811" y="3416020"/>
              <a:chExt cx="5641167" cy="2639569"/>
            </a:xfrm>
          </p:grpSpPr>
          <p:sp>
            <p:nvSpPr>
              <p:cNvPr id="16" name="矩形 15"/>
              <p:cNvSpPr/>
              <p:nvPr/>
            </p:nvSpPr>
            <p:spPr>
              <a:xfrm>
                <a:off x="1534150" y="3416020"/>
                <a:ext cx="4998828" cy="2639569"/>
              </a:xfrm>
              <a:prstGeom prst="rect">
                <a:avLst/>
              </a:prstGeom>
            </p:spPr>
            <p:txBody>
              <a:bodyPr wrap="square">
                <a:spAutoFit/>
              </a:bodyPr>
              <a:lstStyle/>
              <a:p>
                <a:pPr>
                  <a:lnSpc>
                    <a:spcPct val="150000"/>
                  </a:lnSpc>
                </a:pPr>
                <a:r>
                  <a:rPr lang="zh-CN" altLang="en-US" sz="1400" b="1" dirty="0">
                    <a:solidFill>
                      <a:srgbClr val="0070C0"/>
                    </a:solidFill>
                    <a:latin typeface="微软雅黑" panose="020B0503020204020204" pitchFamily="34" charset="-122"/>
                    <a:ea typeface="微软雅黑" panose="020B0503020204020204" pitchFamily="34" charset="-122"/>
                  </a:rPr>
                  <a:t>诊断方案</a:t>
                </a:r>
                <a:r>
                  <a:rPr lang="zh-CN" altLang="en-US" sz="1400" b="1" dirty="0" smtClean="0">
                    <a:solidFill>
                      <a:srgbClr val="0070C0"/>
                    </a:solidFill>
                    <a:latin typeface="微软雅黑" panose="020B0503020204020204" pitchFamily="34" charset="-122"/>
                    <a:ea typeface="微软雅黑" panose="020B0503020204020204" pitchFamily="34" charset="-122"/>
                  </a:rPr>
                  <a:t>管理：</a:t>
                </a:r>
                <a:r>
                  <a:rPr lang="zh-CN" altLang="zh-CN" sz="1400" dirty="0" smtClean="0">
                    <a:latin typeface="微软雅黑" panose="020B0503020204020204" pitchFamily="34" charset="-122"/>
                    <a:ea typeface="微软雅黑" panose="020B0503020204020204" pitchFamily="34" charset="-122"/>
                  </a:rPr>
                  <a:t>植入</a:t>
                </a:r>
                <a:r>
                  <a:rPr lang="zh-CN" altLang="zh-CN" sz="1400" dirty="0">
                    <a:latin typeface="微软雅黑" panose="020B0503020204020204" pitchFamily="34" charset="-122"/>
                    <a:ea typeface="微软雅黑" panose="020B0503020204020204" pitchFamily="34" charset="-122"/>
                  </a:rPr>
                  <a:t>国家级、省级诊断改进方案，本校诊断改进方案建设、查看、修改、新增、删除</a:t>
                </a:r>
                <a:r>
                  <a:rPr lang="zh-CN" altLang="zh-CN" sz="1400">
                    <a:latin typeface="微软雅黑" panose="020B0503020204020204" pitchFamily="34" charset="-122"/>
                    <a:ea typeface="微软雅黑" panose="020B0503020204020204" pitchFamily="34" charset="-122"/>
                  </a:rPr>
                  <a:t>、</a:t>
                </a:r>
                <a:r>
                  <a:rPr lang="zh-CN" altLang="zh-CN" sz="1400" smtClean="0">
                    <a:latin typeface="微软雅黑" panose="020B0503020204020204" pitchFamily="34" charset="-122"/>
                    <a:ea typeface="微软雅黑" panose="020B0503020204020204" pitchFamily="34" charset="-122"/>
                  </a:rPr>
                  <a:t>启用</a:t>
                </a:r>
                <a:r>
                  <a:rPr lang="zh-CN" altLang="en-US" sz="1400">
                    <a:latin typeface="微软雅黑" panose="020B0503020204020204" pitchFamily="34" charset="-122"/>
                    <a:ea typeface="微软雅黑" panose="020B0503020204020204" pitchFamily="34" charset="-122"/>
                  </a:rPr>
                  <a:t>、</a:t>
                </a:r>
                <a:r>
                  <a:rPr lang="zh-CN" altLang="zh-CN" sz="1400" smtClean="0">
                    <a:latin typeface="微软雅黑" panose="020B0503020204020204" pitchFamily="34" charset="-122"/>
                    <a:ea typeface="微软雅黑" panose="020B0503020204020204" pitchFamily="34" charset="-122"/>
                  </a:rPr>
                  <a:t>禁用等</a:t>
                </a:r>
                <a:r>
                  <a:rPr lang="zh-CN" altLang="en-US" sz="1400" smtClean="0">
                    <a:latin typeface="微软雅黑" panose="020B0503020204020204" pitchFamily="34" charset="-122"/>
                    <a:ea typeface="微软雅黑" panose="020B0503020204020204" pitchFamily="34" charset="-122"/>
                  </a:rPr>
                  <a:t>。</a:t>
                </a:r>
                <a:endParaRPr lang="en-US" altLang="zh-CN" sz="1400" smtClean="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a:p>
                <a:pPr>
                  <a:lnSpc>
                    <a:spcPct val="150000"/>
                  </a:lnSpc>
                </a:pPr>
                <a:r>
                  <a:rPr lang="zh-CN" altLang="en-US" sz="1400" b="1" dirty="0">
                    <a:solidFill>
                      <a:srgbClr val="0070C0"/>
                    </a:solidFill>
                    <a:latin typeface="微软雅黑" panose="020B0503020204020204" pitchFamily="34" charset="-122"/>
                    <a:ea typeface="微软雅黑" panose="020B0503020204020204" pitchFamily="34" charset="-122"/>
                  </a:rPr>
                  <a:t>数据中心搭建：</a:t>
                </a:r>
                <a:r>
                  <a:rPr lang="zh-CN" altLang="zh-CN" sz="1400" dirty="0" smtClean="0">
                    <a:latin typeface="微软雅黑" panose="020B0503020204020204" pitchFamily="34" charset="-122"/>
                    <a:ea typeface="微软雅黑" panose="020B0503020204020204" pitchFamily="34" charset="-122"/>
                  </a:rPr>
                  <a:t>完美</a:t>
                </a:r>
                <a:r>
                  <a:rPr lang="zh-CN" altLang="zh-CN" sz="1400" dirty="0">
                    <a:latin typeface="微软雅黑" panose="020B0503020204020204" pitchFamily="34" charset="-122"/>
                    <a:ea typeface="微软雅黑" panose="020B0503020204020204" pitchFamily="34" charset="-122"/>
                  </a:rPr>
                  <a:t>对接现有平台，智能抓取</a:t>
                </a:r>
                <a:r>
                  <a:rPr lang="zh-CN" altLang="zh-CN" sz="1400" dirty="0" smtClean="0">
                    <a:latin typeface="微软雅黑" panose="020B0503020204020204" pitchFamily="34" charset="-122"/>
                    <a:ea typeface="微软雅黑" panose="020B0503020204020204" pitchFamily="34" charset="-122"/>
                  </a:rPr>
                  <a:t>数据</a:t>
                </a:r>
                <a:r>
                  <a:rPr lang="zh-CN" altLang="en-US" sz="1400" dirty="0" smtClean="0">
                    <a:latin typeface="微软雅黑" panose="020B0503020204020204" pitchFamily="34" charset="-122"/>
                    <a:ea typeface="微软雅黑" panose="020B0503020204020204" pitchFamily="34" charset="-122"/>
                  </a:rPr>
                  <a:t>，通过</a:t>
                </a:r>
                <a:r>
                  <a:rPr lang="zh-CN" altLang="zh-CN" sz="1400" dirty="0" smtClean="0">
                    <a:latin typeface="微软雅黑" panose="020B0503020204020204" pitchFamily="34" charset="-122"/>
                    <a:ea typeface="微软雅黑" panose="020B0503020204020204" pitchFamily="34" charset="-122"/>
                  </a:rPr>
                  <a:t>集成</a:t>
                </a:r>
                <a:r>
                  <a:rPr lang="zh-CN" altLang="zh-CN" sz="1400" dirty="0">
                    <a:latin typeface="微软雅黑" panose="020B0503020204020204" pitchFamily="34" charset="-122"/>
                    <a:ea typeface="微软雅黑" panose="020B0503020204020204" pitchFamily="34" charset="-122"/>
                  </a:rPr>
                  <a:t>、录入、影像识别、归档</a:t>
                </a:r>
                <a:r>
                  <a:rPr lang="zh-CN" altLang="zh-CN" sz="1400" dirty="0" smtClean="0">
                    <a:latin typeface="微软雅黑" panose="020B0503020204020204" pitchFamily="34" charset="-122"/>
                    <a:ea typeface="微软雅黑" panose="020B0503020204020204" pitchFamily="34" charset="-122"/>
                  </a:rPr>
                  <a:t>等</a:t>
                </a:r>
                <a:r>
                  <a:rPr lang="zh-CN" altLang="en-US" sz="1400" dirty="0" smtClean="0">
                    <a:latin typeface="微软雅黑" panose="020B0503020204020204" pitchFamily="34" charset="-122"/>
                    <a:ea typeface="微软雅黑" panose="020B0503020204020204" pitchFamily="34" charset="-122"/>
                  </a:rPr>
                  <a:t>行程数据</a:t>
                </a:r>
                <a:r>
                  <a:rPr lang="zh-CN" altLang="en-US" sz="1400" smtClean="0">
                    <a:latin typeface="微软雅黑" panose="020B0503020204020204" pitchFamily="34" charset="-122"/>
                    <a:ea typeface="微软雅黑" panose="020B0503020204020204" pitchFamily="34" charset="-122"/>
                  </a:rPr>
                  <a:t>中心。</a:t>
                </a:r>
                <a:endParaRPr lang="en-US" altLang="zh-CN" sz="1400" smtClean="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a:p>
                <a:pPr>
                  <a:lnSpc>
                    <a:spcPct val="150000"/>
                  </a:lnSpc>
                </a:pPr>
                <a:r>
                  <a:rPr lang="zh-CN" altLang="en-US" sz="1400" b="1" dirty="0">
                    <a:solidFill>
                      <a:srgbClr val="0070C0"/>
                    </a:solidFill>
                    <a:latin typeface="微软雅黑" panose="020B0503020204020204" pitchFamily="34" charset="-122"/>
                    <a:ea typeface="微软雅黑" panose="020B0503020204020204" pitchFamily="34" charset="-122"/>
                  </a:rPr>
                  <a:t>质量管理提升：</a:t>
                </a:r>
                <a:r>
                  <a:rPr lang="zh-CN" altLang="zh-CN" sz="1400" dirty="0" smtClean="0">
                    <a:latin typeface="微软雅黑" panose="020B0503020204020204" pitchFamily="34" charset="-122"/>
                    <a:ea typeface="微软雅黑" panose="020B0503020204020204" pitchFamily="34" charset="-122"/>
                  </a:rPr>
                  <a:t>诊断结果</a:t>
                </a:r>
                <a:r>
                  <a:rPr lang="zh-CN" altLang="en-US" sz="1400" dirty="0" smtClean="0">
                    <a:latin typeface="微软雅黑" panose="020B0503020204020204" pitchFamily="34" charset="-122"/>
                    <a:ea typeface="微软雅黑" panose="020B0503020204020204" pitchFamily="34" charset="-122"/>
                  </a:rPr>
                  <a:t>，</a:t>
                </a:r>
                <a:r>
                  <a:rPr lang="zh-CN" altLang="zh-CN" sz="1400" dirty="0" smtClean="0">
                    <a:latin typeface="微软雅黑" panose="020B0503020204020204" pitchFamily="34" charset="-122"/>
                    <a:ea typeface="微软雅黑" panose="020B0503020204020204" pitchFamily="34" charset="-122"/>
                  </a:rPr>
                  <a:t>分析数据</a:t>
                </a:r>
                <a:r>
                  <a:rPr lang="zh-CN" altLang="en-US" sz="1400" dirty="0" smtClean="0">
                    <a:latin typeface="微软雅黑" panose="020B0503020204020204" pitchFamily="34" charset="-122"/>
                    <a:ea typeface="微软雅黑" panose="020B0503020204020204" pitchFamily="34" charset="-122"/>
                  </a:rPr>
                  <a:t>，通过可视化</a:t>
                </a:r>
                <a:r>
                  <a:rPr lang="zh-CN" altLang="zh-CN" sz="1400" dirty="0" smtClean="0">
                    <a:latin typeface="微软雅黑" panose="020B0503020204020204" pitchFamily="34" charset="-122"/>
                    <a:ea typeface="微软雅黑" panose="020B0503020204020204" pitchFamily="34" charset="-122"/>
                  </a:rPr>
                  <a:t>仪表盘</a:t>
                </a:r>
                <a:r>
                  <a:rPr lang="zh-CN" altLang="zh-CN" sz="1400" dirty="0">
                    <a:latin typeface="微软雅黑" panose="020B0503020204020204" pitchFamily="34" charset="-122"/>
                    <a:ea typeface="微软雅黑" panose="020B0503020204020204" pitchFamily="34" charset="-122"/>
                  </a:rPr>
                  <a:t>预警并明确预警</a:t>
                </a:r>
                <a:r>
                  <a:rPr lang="zh-CN" altLang="zh-CN" sz="1400" dirty="0" smtClean="0">
                    <a:latin typeface="微软雅黑" panose="020B0503020204020204" pitchFamily="34" charset="-122"/>
                    <a:ea typeface="微软雅黑" panose="020B0503020204020204" pitchFamily="34" charset="-122"/>
                  </a:rPr>
                  <a:t>原因</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902828" y="4416454"/>
                <a:ext cx="629687" cy="648180"/>
                <a:chOff x="7210649" y="3720229"/>
                <a:chExt cx="1131113" cy="1164333"/>
              </a:xfrm>
            </p:grpSpPr>
            <p:sp>
              <p:nvSpPr>
                <p:cNvPr id="36" name="椭圆 35"/>
                <p:cNvSpPr/>
                <p:nvPr/>
              </p:nvSpPr>
              <p:spPr>
                <a:xfrm>
                  <a:off x="7210649" y="3720229"/>
                  <a:ext cx="1131113" cy="1164333"/>
                </a:xfrm>
                <a:prstGeom prst="ellipse">
                  <a:avLst/>
                </a:prstGeom>
                <a:solidFill>
                  <a:schemeClr val="bg1"/>
                </a:solid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284542" y="3796292"/>
                  <a:ext cx="983328" cy="101220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3758" y="4014097"/>
                  <a:ext cx="764896" cy="708625"/>
                </a:xfrm>
                <a:prstGeom prst="rect">
                  <a:avLst/>
                </a:prstGeom>
              </p:spPr>
            </p:pic>
          </p:grpSp>
          <p:grpSp>
            <p:nvGrpSpPr>
              <p:cNvPr id="18" name="组合 17"/>
              <p:cNvGrpSpPr/>
              <p:nvPr/>
            </p:nvGrpSpPr>
            <p:grpSpPr>
              <a:xfrm>
                <a:off x="902828" y="5348640"/>
                <a:ext cx="666076" cy="685638"/>
                <a:chOff x="7998232" y="5129653"/>
                <a:chExt cx="1008000" cy="1008000"/>
              </a:xfrm>
            </p:grpSpPr>
            <p:sp>
              <p:nvSpPr>
                <p:cNvPr id="33" name="椭圆 32"/>
                <p:cNvSpPr/>
                <p:nvPr/>
              </p:nvSpPr>
              <p:spPr>
                <a:xfrm>
                  <a:off x="7998232" y="5129653"/>
                  <a:ext cx="1008000" cy="1008000"/>
                </a:xfrm>
                <a:prstGeom prst="ellipse">
                  <a:avLst/>
                </a:prstGeom>
                <a:solidFill>
                  <a:schemeClr val="bg1"/>
                </a:solid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064082" y="5195503"/>
                  <a:ext cx="876300" cy="8763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6232" y="5239074"/>
                  <a:ext cx="612000" cy="789158"/>
                </a:xfrm>
                <a:prstGeom prst="rect">
                  <a:avLst/>
                </a:prstGeom>
              </p:spPr>
            </p:pic>
          </p:grpSp>
          <p:grpSp>
            <p:nvGrpSpPr>
              <p:cNvPr id="19" name="组合 18"/>
              <p:cNvGrpSpPr/>
              <p:nvPr/>
            </p:nvGrpSpPr>
            <p:grpSpPr>
              <a:xfrm>
                <a:off x="891811" y="3428429"/>
                <a:ext cx="701374" cy="721973"/>
                <a:chOff x="5960354" y="1630879"/>
                <a:chExt cx="1129624" cy="1162800"/>
              </a:xfrm>
            </p:grpSpPr>
            <p:grpSp>
              <p:nvGrpSpPr>
                <p:cNvPr id="23" name="组合 22"/>
                <p:cNvGrpSpPr/>
                <p:nvPr/>
              </p:nvGrpSpPr>
              <p:grpSpPr>
                <a:xfrm>
                  <a:off x="5960354" y="1630879"/>
                  <a:ext cx="1129624" cy="1162800"/>
                  <a:chOff x="6119025" y="1572568"/>
                  <a:chExt cx="1129624" cy="1162800"/>
                </a:xfrm>
              </p:grpSpPr>
              <p:sp>
                <p:nvSpPr>
                  <p:cNvPr id="25" name="椭圆 24"/>
                  <p:cNvSpPr>
                    <a:spLocks noChangeAspect="1"/>
                  </p:cNvSpPr>
                  <p:nvPr/>
                </p:nvSpPr>
                <p:spPr>
                  <a:xfrm>
                    <a:off x="6119025" y="1572568"/>
                    <a:ext cx="1129624" cy="1162800"/>
                  </a:xfrm>
                  <a:prstGeom prst="ellipse">
                    <a:avLst/>
                  </a:prstGeom>
                  <a:solidFill>
                    <a:schemeClr val="bg1"/>
                  </a:solid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6192465" y="1648168"/>
                    <a:ext cx="982745" cy="1011600"/>
                  </a:xfrm>
                  <a:prstGeom prst="ellipse">
                    <a:avLst/>
                  </a:prstGeom>
                  <a:solidFill>
                    <a:srgbClr val="00B0F0"/>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38192" tIns="69096" rIns="138192" bIns="69096" rtlCol="0" anchor="ctr"/>
                  <a:lstStyle/>
                  <a:p>
                    <a:pPr algn="ctr"/>
                    <a:endParaRPr lang="zh-CN" altLang="en-US" dirty="0"/>
                  </a:p>
                </p:txBody>
              </p:sp>
            </p:grpSp>
            <p:sp>
              <p:nvSpPr>
                <p:cNvPr id="24" name="Freeform 6"/>
                <p:cNvSpPr>
                  <a:spLocks noEditPoints="1"/>
                </p:cNvSpPr>
                <p:nvPr/>
              </p:nvSpPr>
              <p:spPr bwMode="auto">
                <a:xfrm>
                  <a:off x="6156166" y="1888279"/>
                  <a:ext cx="738000" cy="648000"/>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a:extLst/>
              </p:spPr>
              <p:txBody>
                <a:bodyPr vert="horz" wrap="square" lIns="103693" tIns="51846" rIns="103693" bIns="51846" numCol="1" anchor="t" anchorCtr="0" compatLnSpc="1">
                  <a:prstTxWarp prst="textNoShape">
                    <a:avLst/>
                  </a:prstTxWarp>
                </a:bodyPr>
                <a:lstStyle/>
                <a:p>
                  <a:endParaRPr lang="zh-CN" altLang="en-US">
                    <a:solidFill>
                      <a:srgbClr val="DA0000"/>
                    </a:solidFill>
                  </a:endParaRPr>
                </a:p>
              </p:txBody>
            </p:sp>
          </p:grpSp>
          <p:cxnSp>
            <p:nvCxnSpPr>
              <p:cNvPr id="20" name="直接连接符 19"/>
              <p:cNvCxnSpPr/>
              <p:nvPr/>
            </p:nvCxnSpPr>
            <p:spPr>
              <a:xfrm flipV="1">
                <a:off x="1240660" y="4103462"/>
                <a:ext cx="5092200" cy="4694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240660" y="5038069"/>
                <a:ext cx="5092200" cy="4694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240660" y="6005727"/>
                <a:ext cx="5092200" cy="4694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198221" y="615042"/>
            <a:ext cx="2312772"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5. </a:t>
            </a:r>
            <a:r>
              <a:rPr lang="zh-CN" altLang="en-US" b="1" dirty="0" smtClean="0">
                <a:solidFill>
                  <a:srgbClr val="C00000"/>
                </a:solidFill>
                <a:latin typeface="微软雅黑" pitchFamily="34" charset="-122"/>
                <a:ea typeface="微软雅黑" pitchFamily="34" charset="-122"/>
              </a:rPr>
              <a:t>构建</a:t>
            </a:r>
            <a:r>
              <a:rPr lang="zh-CN" altLang="en-US" b="1" dirty="0">
                <a:solidFill>
                  <a:srgbClr val="C00000"/>
                </a:solidFill>
                <a:latin typeface="微软雅黑" pitchFamily="34" charset="-122"/>
                <a:ea typeface="微软雅黑" pitchFamily="34" charset="-122"/>
              </a:rPr>
              <a:t>诊断</a:t>
            </a:r>
            <a:r>
              <a:rPr lang="zh-CN" altLang="en-US" b="1" dirty="0" smtClean="0">
                <a:solidFill>
                  <a:srgbClr val="C00000"/>
                </a:solidFill>
                <a:latin typeface="微软雅黑" pitchFamily="34" charset="-122"/>
                <a:ea typeface="微软雅黑" pitchFamily="34" charset="-122"/>
              </a:rPr>
              <a:t>系统</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20493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16</a:t>
            </a:r>
            <a:endParaRPr lang="zh-CN" altLang="en-US" sz="1600" b="1" dirty="0">
              <a:solidFill>
                <a:prstClr val="white"/>
              </a:solidFill>
            </a:endParaRPr>
          </a:p>
        </p:txBody>
      </p:sp>
      <p:cxnSp>
        <p:nvCxnSpPr>
          <p:cNvPr id="32" name="直接连接符 31"/>
          <p:cNvCxnSpPr/>
          <p:nvPr/>
        </p:nvCxnSpPr>
        <p:spPr>
          <a:xfrm>
            <a:off x="1768416" y="404813"/>
            <a:ext cx="9852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6" y="715881"/>
            <a:ext cx="4217344" cy="46140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altLang="zh-CN" sz="2000" b="1" dirty="0" smtClean="0">
              <a:solidFill>
                <a:srgbClr val="FFFFFF"/>
              </a:solidFill>
              <a:ea typeface="微软雅黑" pitchFamily="34" charset="-122"/>
            </a:endParaRPr>
          </a:p>
          <a:p>
            <a:r>
              <a:rPr lang="zh-CN" altLang="en-US" sz="2000" b="1" dirty="0" smtClean="0">
                <a:solidFill>
                  <a:srgbClr val="FFFFFF"/>
                </a:solidFill>
                <a:ea typeface="微软雅黑" pitchFamily="34" charset="-122"/>
              </a:rPr>
              <a:t>（二）内部</a:t>
            </a:r>
            <a:r>
              <a:rPr lang="zh-CN" altLang="en-US" sz="2000" b="1" dirty="0">
                <a:solidFill>
                  <a:srgbClr val="FFFFFF"/>
                </a:solidFill>
                <a:ea typeface="微软雅黑" pitchFamily="34" charset="-122"/>
              </a:rPr>
              <a:t>质量保证指标</a:t>
            </a:r>
            <a:r>
              <a:rPr lang="zh-CN" altLang="en-US" sz="2000" b="1" dirty="0" smtClean="0">
                <a:solidFill>
                  <a:srgbClr val="FFFFFF"/>
                </a:solidFill>
                <a:ea typeface="微软雅黑" pitchFamily="34" charset="-122"/>
              </a:rPr>
              <a:t>体系建立</a:t>
            </a:r>
            <a:endParaRPr lang="zh-CN" altLang="en-US" sz="2000" b="1" dirty="0">
              <a:solidFill>
                <a:srgbClr val="FFFFFF"/>
              </a:solidFill>
              <a:ea typeface="微软雅黑" pitchFamily="34" charset="-122"/>
            </a:endParaRPr>
          </a:p>
          <a:p>
            <a:endParaRPr lang="zh-CN" altLang="en-US" sz="2000" b="1" dirty="0">
              <a:solidFill>
                <a:srgbClr val="FFFFFF"/>
              </a:solidFill>
              <a:ea typeface="微软雅黑" pitchFamily="34" charset="-122"/>
              <a:sym typeface="微软雅黑" panose="020B0503020204020204" pitchFamily="34" charset="-122"/>
            </a:endParaRPr>
          </a:p>
        </p:txBody>
      </p:sp>
      <p:grpSp>
        <p:nvGrpSpPr>
          <p:cNvPr id="10" name="组合 9"/>
          <p:cNvGrpSpPr/>
          <p:nvPr/>
        </p:nvGrpSpPr>
        <p:grpSpPr>
          <a:xfrm>
            <a:off x="1021587" y="1743324"/>
            <a:ext cx="10172522" cy="830997"/>
            <a:chOff x="386079" y="1924629"/>
            <a:chExt cx="10853421" cy="1038512"/>
          </a:xfrm>
        </p:grpSpPr>
        <p:sp>
          <p:nvSpPr>
            <p:cNvPr id="12" name="文本框 8"/>
            <p:cNvSpPr txBox="1"/>
            <p:nvPr/>
          </p:nvSpPr>
          <p:spPr>
            <a:xfrm>
              <a:off x="386079" y="1924629"/>
              <a:ext cx="5309231" cy="1038512"/>
            </a:xfrm>
            <a:prstGeom prst="rect">
              <a:avLst/>
            </a:prstGeom>
            <a:noFill/>
          </p:spPr>
          <p:txBody>
            <a:bodyPr wrap="square" rtlCol="0">
              <a:spAutoFit/>
            </a:bodyPr>
            <a:lstStyle/>
            <a:p>
              <a:pPr marL="228600" indent="-228600">
                <a:lnSpc>
                  <a:spcPct val="150000"/>
                </a:lnSpc>
                <a:buFont typeface="+mj-lt"/>
                <a:buAutoNum type="arabicPeriod"/>
              </a:pPr>
              <a:r>
                <a:rPr lang="zh-CN" altLang="zh-CN" sz="1600" b="1" dirty="0" smtClean="0">
                  <a:latin typeface="微软雅黑" pitchFamily="34" charset="-122"/>
                  <a:ea typeface="微软雅黑" pitchFamily="34" charset="-122"/>
                </a:rPr>
                <a:t>设</a:t>
              </a:r>
              <a:r>
                <a:rPr lang="en-US" altLang="zh-CN" sz="1600" b="1" dirty="0">
                  <a:latin typeface="微软雅黑" pitchFamily="34" charset="-122"/>
                  <a:ea typeface="微软雅黑" pitchFamily="34" charset="-122"/>
                </a:rPr>
                <a:t>5</a:t>
              </a:r>
              <a:r>
                <a:rPr lang="zh-CN" altLang="zh-CN" sz="1600" b="1" dirty="0">
                  <a:latin typeface="微软雅黑" pitchFamily="34" charset="-122"/>
                  <a:ea typeface="微软雅黑" pitchFamily="34" charset="-122"/>
                </a:rPr>
                <a:t>个诊断项目，</a:t>
              </a:r>
              <a:r>
                <a:rPr lang="en-US" altLang="zh-CN" sz="1600" b="1" dirty="0">
                  <a:latin typeface="微软雅黑" pitchFamily="34" charset="-122"/>
                  <a:ea typeface="微软雅黑" pitchFamily="34" charset="-122"/>
                </a:rPr>
                <a:t>15</a:t>
              </a:r>
              <a:r>
                <a:rPr lang="zh-CN" altLang="zh-CN" sz="1600" b="1" dirty="0">
                  <a:latin typeface="微软雅黑" pitchFamily="34" charset="-122"/>
                  <a:ea typeface="微软雅黑" pitchFamily="34" charset="-122"/>
                </a:rPr>
                <a:t>个诊断要素，</a:t>
              </a:r>
              <a:r>
                <a:rPr lang="en-US" altLang="zh-CN" sz="1600" b="1" dirty="0">
                  <a:latin typeface="微软雅黑" pitchFamily="34" charset="-122"/>
                  <a:ea typeface="微软雅黑" pitchFamily="34" charset="-122"/>
                </a:rPr>
                <a:t>37</a:t>
              </a:r>
              <a:r>
                <a:rPr lang="zh-CN" altLang="zh-CN" sz="1600" b="1" dirty="0">
                  <a:latin typeface="微软雅黑" pitchFamily="34" charset="-122"/>
                  <a:ea typeface="微软雅黑" pitchFamily="34" charset="-122"/>
                </a:rPr>
                <a:t>个诊断点</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marL="228600" indent="-228600">
                <a:lnSpc>
                  <a:spcPct val="150000"/>
                </a:lnSpc>
                <a:buFont typeface="+mj-lt"/>
                <a:buAutoNum type="arabicPeriod"/>
              </a:pPr>
              <a:r>
                <a:rPr lang="zh-CN" altLang="en-US" sz="1600" dirty="0">
                  <a:solidFill>
                    <a:schemeClr val="tx1">
                      <a:lumMod val="95000"/>
                      <a:lumOff val="5000"/>
                    </a:schemeClr>
                  </a:solidFill>
                  <a:latin typeface="微软雅黑" pitchFamily="34" charset="-122"/>
                  <a:ea typeface="微软雅黑" pitchFamily="34" charset="-122"/>
                </a:rPr>
                <a:t>增加对诊断指标的操作细则及数据量化</a:t>
              </a:r>
              <a:r>
                <a:rPr lang="zh-CN" altLang="en-US" sz="1600" dirty="0" smtClean="0">
                  <a:solidFill>
                    <a:schemeClr val="tx1">
                      <a:lumMod val="65000"/>
                      <a:lumOff val="35000"/>
                    </a:schemeClr>
                  </a:solidFill>
                  <a:latin typeface="微软雅黑" pitchFamily="34" charset="-122"/>
                  <a:ea typeface="微软雅黑" pitchFamily="34" charset="-122"/>
                </a:rPr>
                <a:t>；</a:t>
              </a:r>
            </a:p>
          </p:txBody>
        </p:sp>
        <p:sp>
          <p:nvSpPr>
            <p:cNvPr id="13" name="文本框 16"/>
            <p:cNvSpPr txBox="1"/>
            <p:nvPr/>
          </p:nvSpPr>
          <p:spPr>
            <a:xfrm>
              <a:off x="5695310" y="1924629"/>
              <a:ext cx="5544190" cy="1038512"/>
            </a:xfrm>
            <a:prstGeom prst="rect">
              <a:avLst/>
            </a:prstGeom>
            <a:noFill/>
          </p:spPr>
          <p:txBody>
            <a:bodyPr wrap="square" rtlCol="0">
              <a:spAutoFit/>
            </a:bodyPr>
            <a:lstStyle/>
            <a:p>
              <a:pPr>
                <a:lnSpc>
                  <a:spcPct val="150000"/>
                </a:lnSpc>
              </a:pPr>
              <a:r>
                <a:rPr lang="en-US" altLang="zh-CN" sz="1600" dirty="0" smtClean="0">
                  <a:latin typeface="微软雅黑" pitchFamily="34" charset="-122"/>
                  <a:ea typeface="微软雅黑" pitchFamily="34" charset="-122"/>
                </a:rPr>
                <a:t>3. </a:t>
              </a:r>
              <a:r>
                <a:rPr lang="zh-CN" altLang="en-US" sz="1600" dirty="0" smtClean="0">
                  <a:latin typeface="微软雅黑" pitchFamily="34" charset="-122"/>
                  <a:ea typeface="微软雅黑" pitchFamily="34" charset="-122"/>
                </a:rPr>
                <a:t>根据统计数据设定不同级别标准；</a:t>
              </a:r>
              <a:endParaRPr lang="en-US" altLang="zh-CN" sz="1600" dirty="0">
                <a:latin typeface="微软雅黑" pitchFamily="34" charset="-122"/>
                <a:ea typeface="微软雅黑" pitchFamily="34" charset="-122"/>
              </a:endParaRPr>
            </a:p>
            <a:p>
              <a:pPr>
                <a:lnSpc>
                  <a:spcPct val="150000"/>
                </a:lnSpc>
              </a:pPr>
              <a:r>
                <a:rPr lang="en-US" altLang="zh-CN" sz="1600" dirty="0" smtClean="0">
                  <a:latin typeface="微软雅黑" pitchFamily="34" charset="-122"/>
                  <a:ea typeface="微软雅黑" pitchFamily="34" charset="-122"/>
                </a:rPr>
                <a:t>4. </a:t>
              </a:r>
              <a:r>
                <a:rPr lang="zh-CN" altLang="en-US" sz="1600" dirty="0" smtClean="0">
                  <a:latin typeface="微软雅黑" pitchFamily="34" charset="-122"/>
                  <a:ea typeface="微软雅黑" pitchFamily="34" charset="-122"/>
                </a:rPr>
                <a:t>允许不同地区及院校根据实际情况调整标准参考值；</a:t>
              </a:r>
              <a:endParaRPr lang="en-US" altLang="zh-CN" dirty="0">
                <a:latin typeface="微软雅黑" pitchFamily="34" charset="-122"/>
                <a:ea typeface="微软雅黑" pitchFamily="34" charset="-122"/>
              </a:endParaRPr>
            </a:p>
          </p:txBody>
        </p:sp>
      </p:grpSp>
      <p:pic>
        <p:nvPicPr>
          <p:cNvPr id="15" name="图片 14"/>
          <p:cNvPicPr>
            <a:picLocks noChangeAspect="1"/>
          </p:cNvPicPr>
          <p:nvPr/>
        </p:nvPicPr>
        <p:blipFill>
          <a:blip r:embed="rId3" cstate="print"/>
          <a:stretch>
            <a:fillRect/>
          </a:stretch>
        </p:blipFill>
        <p:spPr>
          <a:xfrm>
            <a:off x="723262" y="2668078"/>
            <a:ext cx="10769172" cy="3618864"/>
          </a:xfrm>
          <a:prstGeom prst="rect">
            <a:avLst/>
          </a:prstGeom>
          <a:ln>
            <a:solidFill>
              <a:schemeClr val="tx1">
                <a:lumMod val="50000"/>
                <a:lumOff val="50000"/>
              </a:schemeClr>
            </a:solidFill>
          </a:ln>
        </p:spPr>
      </p:pic>
      <p:sp>
        <p:nvSpPr>
          <p:cNvPr id="16" name="TextBox 15"/>
          <p:cNvSpPr txBox="1"/>
          <p:nvPr/>
        </p:nvSpPr>
        <p:spPr>
          <a:xfrm>
            <a:off x="-222857" y="1132623"/>
            <a:ext cx="4177975"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指标体系的确定</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66263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17</a:t>
            </a:r>
            <a:endParaRPr lang="zh-CN" altLang="en-US" sz="1600" b="1" dirty="0">
              <a:solidFill>
                <a:prstClr val="white"/>
              </a:solidFill>
            </a:endParaRPr>
          </a:p>
        </p:txBody>
      </p:sp>
      <p:cxnSp>
        <p:nvCxnSpPr>
          <p:cNvPr id="32" name="直接连接符 31"/>
          <p:cNvCxnSpPr/>
          <p:nvPr/>
        </p:nvCxnSpPr>
        <p:spPr>
          <a:xfrm>
            <a:off x="1768416" y="404813"/>
            <a:ext cx="98616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a:graphicFrameLocks noGrp="1"/>
          </p:cNvGraphicFramePr>
          <p:nvPr>
            <p:extLst>
              <p:ext uri="{D42A27DB-BD31-4B8C-83A1-F6EECF244321}">
                <p14:modId xmlns:p14="http://schemas.microsoft.com/office/powerpoint/2010/main" val="2514527696"/>
              </p:ext>
            </p:extLst>
          </p:nvPr>
        </p:nvGraphicFramePr>
        <p:xfrm>
          <a:off x="1873087" y="1685184"/>
          <a:ext cx="8151223" cy="4027910"/>
        </p:xfrm>
        <a:graphic>
          <a:graphicData uri="http://schemas.openxmlformats.org/drawingml/2006/table">
            <a:tbl>
              <a:tblPr firstRow="1" bandRow="1">
                <a:tableStyleId>{5C22544A-7EE6-4342-B048-85BDC9FD1C3A}</a:tableStyleId>
              </a:tblPr>
              <a:tblGrid>
                <a:gridCol w="1407530"/>
                <a:gridCol w="1585271"/>
                <a:gridCol w="2050787"/>
                <a:gridCol w="1572690"/>
                <a:gridCol w="1534945"/>
              </a:tblGrid>
              <a:tr h="540510">
                <a:tc>
                  <a:txBody>
                    <a:bodyPr/>
                    <a:lstStyle/>
                    <a:p>
                      <a:pPr algn="ct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规划（计划）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诊断点</a:t>
                      </a:r>
                      <a:endParaRPr lang="zh-CN" altLang="en-US" sz="1500" dirty="0">
                        <a:latin typeface="微软雅黑" panose="020B0503020204020204" charset="-122"/>
                        <a:ea typeface="微软雅黑" panose="020B0503020204020204" charset="-122"/>
                      </a:endParaRPr>
                    </a:p>
                  </a:txBody>
                  <a:tcPr marL="68580" marR="68580" marT="38100" marB="38100" anchor="ctr"/>
                </a:tc>
              </a:tr>
              <a:tr h="932935">
                <a:tc>
                  <a:txBody>
                    <a:bodyPr/>
                    <a:lstStyle/>
                    <a:p>
                      <a:pPr algn="ctr"/>
                      <a:r>
                        <a:rPr lang="zh-CN" altLang="en-US" sz="1500" dirty="0" smtClean="0">
                          <a:latin typeface="微软雅黑" panose="020B0503020204020204" charset="-122"/>
                          <a:ea typeface="微软雅黑" panose="020B0503020204020204" charset="-122"/>
                        </a:rPr>
                        <a:t>学校</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“十三五”规划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“十三五”规划目标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支撑标准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用于自我诊断</a:t>
                      </a:r>
                      <a:endParaRPr lang="zh-CN" altLang="en-US" sz="1500" dirty="0">
                        <a:latin typeface="微软雅黑" panose="020B0503020204020204" charset="-122"/>
                        <a:ea typeface="微软雅黑" panose="020B0503020204020204" charset="-122"/>
                      </a:endParaRPr>
                    </a:p>
                  </a:txBody>
                  <a:tcPr marL="68580" marR="68580" marT="38100" marB="38100" anchor="ctr"/>
                </a:tc>
              </a:tr>
              <a:tr h="540510">
                <a:tc>
                  <a:txBody>
                    <a:bodyPr/>
                    <a:lstStyle/>
                    <a:p>
                      <a:pPr algn="ctr"/>
                      <a:r>
                        <a:rPr lang="zh-CN" altLang="en-US" sz="1500" dirty="0" smtClean="0">
                          <a:latin typeface="微软雅黑" panose="020B0503020204020204" charset="-122"/>
                          <a:ea typeface="微软雅黑" panose="020B0503020204020204" charset="-122"/>
                        </a:rPr>
                        <a:t>部门（系院）</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子规划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子规划目标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支撑标准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500" dirty="0" smtClean="0">
                          <a:latin typeface="微软雅黑" panose="020B0503020204020204" charset="-122"/>
                          <a:ea typeface="微软雅黑" panose="020B0503020204020204" charset="-122"/>
                        </a:rPr>
                        <a:t>用于自我诊断</a:t>
                      </a:r>
                    </a:p>
                  </a:txBody>
                  <a:tcPr marL="68580" marR="68580" marT="38100" marB="38100" anchor="ctr"/>
                </a:tc>
              </a:tr>
              <a:tr h="540510">
                <a:tc>
                  <a:txBody>
                    <a:bodyPr/>
                    <a:lstStyle/>
                    <a:p>
                      <a:pPr algn="ctr"/>
                      <a:r>
                        <a:rPr lang="zh-CN" altLang="en-US" sz="1500" dirty="0" smtClean="0">
                          <a:latin typeface="微软雅黑" panose="020B0503020204020204" charset="-122"/>
                          <a:ea typeface="微软雅黑" panose="020B0503020204020204" charset="-122"/>
                        </a:rPr>
                        <a:t>专业</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专业建设计划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专业建设目标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专业建设标准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500" dirty="0" smtClean="0">
                          <a:latin typeface="微软雅黑" panose="020B0503020204020204" charset="-122"/>
                          <a:ea typeface="微软雅黑" panose="020B0503020204020204" charset="-122"/>
                        </a:rPr>
                        <a:t>用于自我诊断</a:t>
                      </a:r>
                    </a:p>
                  </a:txBody>
                  <a:tcPr marL="68580" marR="68580" marT="38100" marB="38100" anchor="ctr"/>
                </a:tc>
              </a:tr>
              <a:tr h="540510">
                <a:tc>
                  <a:txBody>
                    <a:bodyPr/>
                    <a:lstStyle/>
                    <a:p>
                      <a:pPr algn="ctr"/>
                      <a:r>
                        <a:rPr lang="zh-CN" altLang="en-US" sz="1500" dirty="0" smtClean="0">
                          <a:latin typeface="微软雅黑" panose="020B0503020204020204" charset="-122"/>
                          <a:ea typeface="微软雅黑" panose="020B0503020204020204" charset="-122"/>
                        </a:rPr>
                        <a:t>课程</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课程建设计划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课程建设目标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课程建设标准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500" dirty="0" smtClean="0">
                          <a:latin typeface="微软雅黑" panose="020B0503020204020204" charset="-122"/>
                          <a:ea typeface="微软雅黑" panose="020B0503020204020204" charset="-122"/>
                        </a:rPr>
                        <a:t>用于自我诊断</a:t>
                      </a:r>
                    </a:p>
                  </a:txBody>
                  <a:tcPr marL="68580" marR="68580" marT="38100" marB="38100" anchor="ctr"/>
                </a:tc>
              </a:tr>
              <a:tr h="932935">
                <a:tc>
                  <a:txBody>
                    <a:bodyPr/>
                    <a:lstStyle/>
                    <a:p>
                      <a:pPr algn="ctr"/>
                      <a:r>
                        <a:rPr lang="zh-CN" altLang="en-US" sz="1500" dirty="0" smtClean="0">
                          <a:latin typeface="微软雅黑" panose="020B0503020204020204" charset="-122"/>
                          <a:ea typeface="微软雅黑" panose="020B0503020204020204" charset="-122"/>
                        </a:rPr>
                        <a:t>教师</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职业发展规划</a:t>
                      </a:r>
                      <a:endParaRPr lang="en-US" altLang="zh-CN" sz="1500" dirty="0" smtClean="0">
                        <a:latin typeface="微软雅黑" panose="020B0503020204020204" charset="-122"/>
                        <a:ea typeface="微软雅黑" panose="020B0503020204020204" charset="-122"/>
                      </a:endParaRPr>
                    </a:p>
                    <a:p>
                      <a:pPr algn="ctr"/>
                      <a:r>
                        <a:rPr lang="zh-CN" altLang="en-US" sz="1500" dirty="0" smtClean="0">
                          <a:latin typeface="微软雅黑" panose="020B0503020204020204" charset="-122"/>
                          <a:ea typeface="微软雅黑" panose="020B0503020204020204" charset="-122"/>
                        </a:rPr>
                        <a:t>课程教学计划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职业发展目标</a:t>
                      </a:r>
                      <a:endParaRPr lang="en-US" altLang="zh-CN" sz="1500" dirty="0" smtClean="0">
                        <a:latin typeface="微软雅黑" panose="020B0503020204020204" charset="-122"/>
                        <a:ea typeface="微软雅黑" panose="020B0503020204020204" charset="-122"/>
                      </a:endParaRPr>
                    </a:p>
                    <a:p>
                      <a:pPr algn="ctr"/>
                      <a:r>
                        <a:rPr lang="zh-CN" altLang="en-US" sz="1500" dirty="0" smtClean="0">
                          <a:latin typeface="微软雅黑" panose="020B0503020204020204" charset="-122"/>
                          <a:ea typeface="微软雅黑" panose="020B0503020204020204" charset="-122"/>
                        </a:rPr>
                        <a:t>课程教学目标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职业发展标准</a:t>
                      </a:r>
                      <a:endParaRPr lang="en-US" altLang="zh-CN" sz="1500" dirty="0" smtClean="0">
                        <a:latin typeface="微软雅黑" panose="020B0503020204020204" charset="-122"/>
                        <a:ea typeface="微软雅黑" panose="020B0503020204020204" charset="-122"/>
                      </a:endParaRPr>
                    </a:p>
                    <a:p>
                      <a:pPr algn="ctr"/>
                      <a:r>
                        <a:rPr lang="zh-CN" altLang="en-US" sz="1500" dirty="0" smtClean="0">
                          <a:latin typeface="微软雅黑" panose="020B0503020204020204" charset="-122"/>
                          <a:ea typeface="微软雅黑" panose="020B0503020204020204" charset="-122"/>
                        </a:rPr>
                        <a:t>课程教学标准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500" dirty="0" smtClean="0">
                          <a:latin typeface="微软雅黑" panose="020B0503020204020204" charset="-122"/>
                          <a:ea typeface="微软雅黑" panose="020B0503020204020204" charset="-122"/>
                        </a:rPr>
                        <a:t>用于自我诊断</a:t>
                      </a:r>
                    </a:p>
                  </a:txBody>
                  <a:tcPr marL="68580" marR="68580" marT="38100" marB="38100" anchor="ctr"/>
                </a:tc>
              </a:tr>
            </a:tbl>
          </a:graphicData>
        </a:graphic>
      </p:graphicFrame>
      <p:sp>
        <p:nvSpPr>
          <p:cNvPr id="11" name="TextBox 10"/>
          <p:cNvSpPr txBox="1"/>
          <p:nvPr/>
        </p:nvSpPr>
        <p:spPr>
          <a:xfrm>
            <a:off x="-215900" y="682154"/>
            <a:ext cx="4177975"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指标体系确定参照依据</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730289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086854" y="61415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algn="ctr" defTabSz="914274"/>
            <a:endParaRPr lang="zh-CN" altLang="en-US">
              <a:solidFill>
                <a:prstClr val="white"/>
              </a:solidFill>
            </a:endParaRPr>
          </a:p>
        </p:txBody>
      </p:sp>
      <p:sp>
        <p:nvSpPr>
          <p:cNvPr id="4" name="文本框 3"/>
          <p:cNvSpPr txBox="1"/>
          <p:nvPr/>
        </p:nvSpPr>
        <p:spPr>
          <a:xfrm>
            <a:off x="3982910" y="1208929"/>
            <a:ext cx="2613546" cy="584759"/>
          </a:xfrm>
          <a:prstGeom prst="rect">
            <a:avLst/>
          </a:prstGeom>
          <a:noFill/>
        </p:spPr>
        <p:txBody>
          <a:bodyPr wrap="square" lIns="91427" tIns="45712" rIns="91427" bIns="45712" rtlCol="0">
            <a:spAutoFit/>
          </a:bodyPr>
          <a:lstStyle/>
          <a:p>
            <a:pPr defTabSz="914274"/>
            <a:r>
              <a:rPr lang="zh-CN" altLang="en-US" sz="3200" b="1" dirty="0" smtClean="0">
                <a:solidFill>
                  <a:prstClr val="white"/>
                </a:solidFill>
                <a:latin typeface="微软雅黑" panose="020B0503020204020204" pitchFamily="34" charset="-122"/>
                <a:ea typeface="微软雅黑" panose="020B0503020204020204" pitchFamily="34" charset="-122"/>
              </a:rPr>
              <a:t>目   录</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15" name="文本框 32"/>
          <p:cNvSpPr txBox="1"/>
          <p:nvPr/>
        </p:nvSpPr>
        <p:spPr>
          <a:xfrm>
            <a:off x="3589357" y="3820024"/>
            <a:ext cx="4923598"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项目建设内容</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6" name="文本框 34"/>
          <p:cNvSpPr txBox="1"/>
          <p:nvPr/>
        </p:nvSpPr>
        <p:spPr>
          <a:xfrm>
            <a:off x="2893005" y="3796995"/>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三</a:t>
            </a:r>
          </a:p>
        </p:txBody>
      </p:sp>
      <p:sp>
        <p:nvSpPr>
          <p:cNvPr id="19" name="文本框 32"/>
          <p:cNvSpPr txBox="1"/>
          <p:nvPr/>
        </p:nvSpPr>
        <p:spPr>
          <a:xfrm>
            <a:off x="3608876" y="3120347"/>
            <a:ext cx="5403108"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建设目标思路</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0" name="文本框 34"/>
          <p:cNvSpPr txBox="1"/>
          <p:nvPr/>
        </p:nvSpPr>
        <p:spPr>
          <a:xfrm>
            <a:off x="2893005" y="3096322"/>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二</a:t>
            </a:r>
          </a:p>
        </p:txBody>
      </p:sp>
      <p:sp>
        <p:nvSpPr>
          <p:cNvPr id="21" name="文本框 32"/>
          <p:cNvSpPr txBox="1"/>
          <p:nvPr/>
        </p:nvSpPr>
        <p:spPr>
          <a:xfrm>
            <a:off x="3608876" y="2420670"/>
            <a:ext cx="5998304"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诊改</a:t>
            </a:r>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背景意义</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2" name="文本框 34"/>
          <p:cNvSpPr txBox="1"/>
          <p:nvPr/>
        </p:nvSpPr>
        <p:spPr>
          <a:xfrm>
            <a:off x="2893005" y="2395649"/>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一</a:t>
            </a:r>
          </a:p>
        </p:txBody>
      </p:sp>
      <p:sp>
        <p:nvSpPr>
          <p:cNvPr id="13" name="文本框 34"/>
          <p:cNvSpPr txBox="1"/>
          <p:nvPr/>
        </p:nvSpPr>
        <p:spPr>
          <a:xfrm>
            <a:off x="2893005" y="4483122"/>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四</a:t>
            </a:r>
          </a:p>
        </p:txBody>
      </p:sp>
      <p:sp>
        <p:nvSpPr>
          <p:cNvPr id="14" name="文本框 34"/>
          <p:cNvSpPr txBox="1"/>
          <p:nvPr/>
        </p:nvSpPr>
        <p:spPr>
          <a:xfrm>
            <a:off x="3579831" y="4495427"/>
            <a:ext cx="5731604"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工作推进流程</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7" name="文本框 34"/>
          <p:cNvSpPr txBox="1"/>
          <p:nvPr/>
        </p:nvSpPr>
        <p:spPr>
          <a:xfrm>
            <a:off x="2903521" y="5172389"/>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五</a:t>
            </a:r>
          </a:p>
        </p:txBody>
      </p:sp>
      <p:sp>
        <p:nvSpPr>
          <p:cNvPr id="24" name="文本框 34"/>
          <p:cNvSpPr txBox="1"/>
          <p:nvPr/>
        </p:nvSpPr>
        <p:spPr>
          <a:xfrm>
            <a:off x="3579831" y="5186188"/>
            <a:ext cx="5731604"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项目建设案例</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Tree>
    <p:extLst>
      <p:ext uri="{BB962C8B-B14F-4D97-AF65-F5344CB8AC3E}">
        <p14:creationId xmlns:p14="http://schemas.microsoft.com/office/powerpoint/2010/main" val="39406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18</a:t>
            </a:r>
            <a:endParaRPr lang="zh-CN" altLang="en-US" sz="1600" b="1" dirty="0">
              <a:solidFill>
                <a:prstClr val="white"/>
              </a:solidFill>
            </a:endParaRPr>
          </a:p>
        </p:txBody>
      </p:sp>
      <p:cxnSp>
        <p:nvCxnSpPr>
          <p:cNvPr id="32" name="直接连接符 31"/>
          <p:cNvCxnSpPr/>
          <p:nvPr/>
        </p:nvCxnSpPr>
        <p:spPr>
          <a:xfrm>
            <a:off x="1768416" y="404813"/>
            <a:ext cx="98044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808836" y="1564507"/>
            <a:ext cx="8369291" cy="4500810"/>
            <a:chOff x="639839" y="876970"/>
            <a:chExt cx="8369291" cy="4500810"/>
          </a:xfrm>
        </p:grpSpPr>
        <p:sp>
          <p:nvSpPr>
            <p:cNvPr id="11" name="TextBox 10"/>
            <p:cNvSpPr txBox="1"/>
            <p:nvPr/>
          </p:nvSpPr>
          <p:spPr>
            <a:xfrm>
              <a:off x="908943" y="4936428"/>
              <a:ext cx="7445103" cy="441352"/>
            </a:xfrm>
            <a:prstGeom prst="rect">
              <a:avLst/>
            </a:prstGeom>
            <a:solidFill>
              <a:schemeClr val="accent1">
                <a:tint val="20000"/>
              </a:schemeClr>
            </a:solidFill>
            <a:ln>
              <a:solidFill>
                <a:srgbClr val="00B0F0"/>
              </a:solidFill>
            </a:ln>
          </p:spPr>
          <p:txBody>
            <a:bodyPr wrap="square" lIns="71323" tIns="35662" rIns="71323" bIns="35662" rtlCol="0">
              <a:spAutoFit/>
            </a:bodyPr>
            <a:lstStyle/>
            <a:p>
              <a:pPr algn="ctr">
                <a:lnSpc>
                  <a:spcPct val="150000"/>
                </a:lnSpc>
              </a:pPr>
              <a:r>
                <a:rPr lang="zh-CN" altLang="en-US" sz="1600" b="1" dirty="0" smtClean="0">
                  <a:solidFill>
                    <a:srgbClr val="C00000"/>
                  </a:solidFill>
                  <a:latin typeface="微软雅黑" panose="020B0503020204020204" charset="-122"/>
                  <a:ea typeface="微软雅黑" panose="020B0503020204020204" charset="-122"/>
                </a:rPr>
                <a:t>教师成长“年轮”：</a:t>
              </a:r>
              <a:r>
                <a:rPr lang="zh-CN" altLang="en-US" sz="1600" b="1" dirty="0" smtClean="0">
                  <a:solidFill>
                    <a:schemeClr val="tx1">
                      <a:lumMod val="85000"/>
                      <a:lumOff val="15000"/>
                    </a:schemeClr>
                  </a:solidFill>
                  <a:latin typeface="微软雅黑" panose="020B0503020204020204" charset="-122"/>
                  <a:ea typeface="微软雅黑" panose="020B0503020204020204" charset="-122"/>
                </a:rPr>
                <a:t>新任教师      合格教师     骨干教师    专业带头人     专家</a:t>
              </a:r>
            </a:p>
          </p:txBody>
        </p:sp>
        <p:grpSp>
          <p:nvGrpSpPr>
            <p:cNvPr id="12" name="组合 11"/>
            <p:cNvGrpSpPr/>
            <p:nvPr/>
          </p:nvGrpSpPr>
          <p:grpSpPr>
            <a:xfrm>
              <a:off x="639839" y="876970"/>
              <a:ext cx="8057003" cy="4260453"/>
              <a:chOff x="464998" y="418330"/>
              <a:chExt cx="8397197" cy="5025372"/>
            </a:xfrm>
          </p:grpSpPr>
          <p:sp>
            <p:nvSpPr>
              <p:cNvPr id="21" name="TextBox 20"/>
              <p:cNvSpPr txBox="1"/>
              <p:nvPr/>
            </p:nvSpPr>
            <p:spPr>
              <a:xfrm>
                <a:off x="464998" y="433041"/>
                <a:ext cx="3508118" cy="435635"/>
              </a:xfrm>
              <a:prstGeom prst="rect">
                <a:avLst/>
              </a:prstGeom>
              <a:noFill/>
            </p:spPr>
            <p:txBody>
              <a:bodyPr wrap="square" lIns="71323" tIns="35662" rIns="71323" bIns="35662" rtlCol="0">
                <a:spAutoFit/>
              </a:bodyPr>
              <a:lstStyle/>
              <a:p>
                <a:r>
                  <a:rPr lang="zh-CN" altLang="en-US" sz="1900" b="1" dirty="0">
                    <a:solidFill>
                      <a:srgbClr val="1D3F96"/>
                    </a:solidFill>
                    <a:latin typeface="微软雅黑" panose="020B0503020204020204" charset="-122"/>
                    <a:ea typeface="微软雅黑" panose="020B0503020204020204" charset="-122"/>
                  </a:rPr>
                  <a:t>对照目标要求、形成标准链：</a:t>
                </a:r>
              </a:p>
            </p:txBody>
          </p:sp>
          <p:sp>
            <p:nvSpPr>
              <p:cNvPr id="22" name="TextBox 21"/>
              <p:cNvSpPr txBox="1"/>
              <p:nvPr/>
            </p:nvSpPr>
            <p:spPr>
              <a:xfrm>
                <a:off x="464998" y="2282440"/>
                <a:ext cx="2163623" cy="2698800"/>
              </a:xfrm>
              <a:prstGeom prst="rect">
                <a:avLst/>
              </a:prstGeom>
              <a:noFill/>
            </p:spPr>
            <p:txBody>
              <a:bodyPr wrap="square" lIns="71323" tIns="35662" rIns="71323" bIns="35662" rtlCol="0">
                <a:spAutoFit/>
              </a:bodyPr>
              <a:lstStyle/>
              <a:p>
                <a:pPr>
                  <a:lnSpc>
                    <a:spcPct val="150000"/>
                  </a:lnSpc>
                </a:pPr>
                <a:r>
                  <a:rPr lang="zh-CN" altLang="en-US" sz="1600" b="1" dirty="0">
                    <a:solidFill>
                      <a:srgbClr val="FF0000"/>
                    </a:solidFill>
                    <a:latin typeface="微软雅黑" panose="020B0503020204020204" charset="-122"/>
                    <a:ea typeface="微软雅黑" panose="020B0503020204020204" charset="-122"/>
                  </a:rPr>
                  <a:t>教师标准要素</a:t>
                </a:r>
                <a:r>
                  <a:rPr lang="zh-CN" altLang="en-US" sz="1600" b="1" dirty="0">
                    <a:solidFill>
                      <a:schemeClr val="tx1">
                        <a:lumMod val="75000"/>
                        <a:lumOff val="25000"/>
                      </a:schemeClr>
                    </a:solidFill>
                    <a:latin typeface="微软雅黑" panose="020B0503020204020204" charset="-122"/>
                    <a:ea typeface="微软雅黑" panose="020B0503020204020204" charset="-122"/>
                  </a:rPr>
                  <a:t>：</a:t>
                </a:r>
                <a:endParaRPr lang="en-US" altLang="zh-CN" sz="1600" b="1"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zh-CN" altLang="en-US" sz="1600" dirty="0" smtClean="0">
                    <a:solidFill>
                      <a:schemeClr val="tx1">
                        <a:lumMod val="75000"/>
                        <a:lumOff val="25000"/>
                      </a:schemeClr>
                    </a:solidFill>
                    <a:latin typeface="微软雅黑" panose="020B0503020204020204" charset="-122"/>
                    <a:ea typeface="微软雅黑" panose="020B0503020204020204" charset="-122"/>
                  </a:rPr>
                  <a:t>研修培训、双师素质培养、职称评聘、生师比、学历结构、年龄结构、考评机制、薪酬机制、激励机制</a:t>
                </a:r>
              </a:p>
            </p:txBody>
          </p:sp>
          <p:sp>
            <p:nvSpPr>
              <p:cNvPr id="23" name="椭圆 22"/>
              <p:cNvSpPr/>
              <p:nvPr/>
            </p:nvSpPr>
            <p:spPr>
              <a:xfrm>
                <a:off x="2726774" y="1479755"/>
                <a:ext cx="3254828" cy="3616476"/>
              </a:xfrm>
              <a:prstGeom prst="ellipse">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endParaRPr lang="zh-CN" altLang="en-US" dirty="0"/>
              </a:p>
            </p:txBody>
          </p:sp>
          <p:sp>
            <p:nvSpPr>
              <p:cNvPr id="24" name="椭圆 23"/>
              <p:cNvSpPr/>
              <p:nvPr/>
            </p:nvSpPr>
            <p:spPr>
              <a:xfrm>
                <a:off x="2985260" y="1766962"/>
                <a:ext cx="2737854" cy="3042060"/>
              </a:xfrm>
              <a:prstGeom prst="ellipse">
                <a:avLst/>
              </a:prstGeom>
            </p:spPr>
            <p:style>
              <a:lnRef idx="1">
                <a:schemeClr val="accent2"/>
              </a:lnRef>
              <a:fillRef idx="2">
                <a:schemeClr val="accent2"/>
              </a:fillRef>
              <a:effectRef idx="1">
                <a:schemeClr val="accent2"/>
              </a:effectRef>
              <a:fontRef idx="minor">
                <a:schemeClr val="dk1"/>
              </a:fontRef>
            </p:style>
            <p:txBody>
              <a:bodyPr lIns="71323" tIns="35662" rIns="71323" bIns="35662" rtlCol="0" anchor="ctr"/>
              <a:lstStyle/>
              <a:p>
                <a:pPr algn="ctr"/>
                <a:endParaRPr lang="zh-CN" altLang="en-US" dirty="0"/>
              </a:p>
            </p:txBody>
          </p:sp>
          <p:sp>
            <p:nvSpPr>
              <p:cNvPr id="25" name="椭圆 24"/>
              <p:cNvSpPr/>
              <p:nvPr/>
            </p:nvSpPr>
            <p:spPr>
              <a:xfrm>
                <a:off x="3241075" y="2051200"/>
                <a:ext cx="2226225" cy="2473583"/>
              </a:xfrm>
              <a:prstGeom prst="ellipse">
                <a:avLst/>
              </a:prstGeom>
            </p:spPr>
            <p:style>
              <a:lnRef idx="1">
                <a:schemeClr val="accent5"/>
              </a:lnRef>
              <a:fillRef idx="2">
                <a:schemeClr val="accent5"/>
              </a:fillRef>
              <a:effectRef idx="1">
                <a:schemeClr val="accent5"/>
              </a:effectRef>
              <a:fontRef idx="minor">
                <a:schemeClr val="dk1"/>
              </a:fontRef>
            </p:style>
            <p:txBody>
              <a:bodyPr lIns="71323" tIns="35662" rIns="71323" bIns="35662" rtlCol="0" anchor="ctr"/>
              <a:lstStyle/>
              <a:p>
                <a:pPr algn="ctr"/>
                <a:endParaRPr lang="zh-CN" altLang="en-US" dirty="0"/>
              </a:p>
            </p:txBody>
          </p:sp>
          <p:sp>
            <p:nvSpPr>
              <p:cNvPr id="31" name="椭圆 30"/>
              <p:cNvSpPr/>
              <p:nvPr/>
            </p:nvSpPr>
            <p:spPr>
              <a:xfrm>
                <a:off x="3567501" y="2413896"/>
                <a:ext cx="1573375" cy="1748194"/>
              </a:xfrm>
              <a:prstGeom prst="ellipse">
                <a:avLst/>
              </a:prstGeom>
            </p:spPr>
            <p:style>
              <a:lnRef idx="1">
                <a:schemeClr val="accent3"/>
              </a:lnRef>
              <a:fillRef idx="2">
                <a:schemeClr val="accent3"/>
              </a:fillRef>
              <a:effectRef idx="1">
                <a:schemeClr val="accent3"/>
              </a:effectRef>
              <a:fontRef idx="minor">
                <a:schemeClr val="dk1"/>
              </a:fontRef>
            </p:style>
            <p:txBody>
              <a:bodyPr lIns="71323" tIns="35662" rIns="71323" bIns="35662" rtlCol="0" anchor="ctr"/>
              <a:lstStyle/>
              <a:p>
                <a:pPr algn="ctr"/>
                <a:endParaRPr lang="zh-CN" altLang="en-US" dirty="0"/>
              </a:p>
            </p:txBody>
          </p:sp>
          <p:sp>
            <p:nvSpPr>
              <p:cNvPr id="33" name="椭圆 32"/>
              <p:cNvSpPr/>
              <p:nvPr/>
            </p:nvSpPr>
            <p:spPr>
              <a:xfrm>
                <a:off x="3940459" y="2828293"/>
                <a:ext cx="827459" cy="919399"/>
              </a:xfrm>
              <a:prstGeom prst="ellipse">
                <a:avLst/>
              </a:prstGeom>
            </p:spPr>
            <p:style>
              <a:lnRef idx="1">
                <a:schemeClr val="accent2"/>
              </a:lnRef>
              <a:fillRef idx="3">
                <a:schemeClr val="accent2"/>
              </a:fillRef>
              <a:effectRef idx="2">
                <a:schemeClr val="accent2"/>
              </a:effectRef>
              <a:fontRef idx="minor">
                <a:schemeClr val="lt1"/>
              </a:fontRef>
            </p:style>
            <p:txBody>
              <a:bodyPr lIns="71323" tIns="35662" rIns="71323" bIns="35662" rtlCol="0" anchor="ctr"/>
              <a:lstStyle/>
              <a:p>
                <a:pPr algn="ctr"/>
                <a:endParaRPr lang="zh-CN" altLang="en-US" dirty="0"/>
              </a:p>
            </p:txBody>
          </p:sp>
          <p:sp>
            <p:nvSpPr>
              <p:cNvPr id="34" name="TextBox 33"/>
              <p:cNvSpPr txBox="1"/>
              <p:nvPr/>
            </p:nvSpPr>
            <p:spPr>
              <a:xfrm>
                <a:off x="4053286" y="3096780"/>
                <a:ext cx="601802" cy="466137"/>
              </a:xfrm>
              <a:prstGeom prst="rect">
                <a:avLst/>
              </a:prstGeom>
              <a:noFill/>
            </p:spPr>
            <p:txBody>
              <a:bodyPr wrap="square" lIns="71323" tIns="35662" rIns="71323" bIns="35662" rtlCol="0">
                <a:spAutoFit/>
              </a:bodyPr>
              <a:lstStyle/>
              <a:p>
                <a:pPr algn="ctr">
                  <a:lnSpc>
                    <a:spcPct val="150000"/>
                  </a:lnSpc>
                </a:pPr>
                <a:r>
                  <a:rPr lang="zh-CN" altLang="en-US" sz="1400" b="1" dirty="0">
                    <a:solidFill>
                      <a:schemeClr val="tx1">
                        <a:lumMod val="75000"/>
                        <a:lumOff val="25000"/>
                      </a:schemeClr>
                    </a:solidFill>
                    <a:latin typeface="微软雅黑" panose="020B0503020204020204" charset="-122"/>
                    <a:ea typeface="微软雅黑" panose="020B0503020204020204" charset="-122"/>
                  </a:rPr>
                  <a:t>专家</a:t>
                </a:r>
                <a:endParaRPr lang="zh-CN" altLang="en-US" sz="14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35" name="TextBox 34"/>
              <p:cNvSpPr txBox="1"/>
              <p:nvPr/>
            </p:nvSpPr>
            <p:spPr>
              <a:xfrm>
                <a:off x="3693704" y="2483710"/>
                <a:ext cx="1218671" cy="466137"/>
              </a:xfrm>
              <a:prstGeom prst="rect">
                <a:avLst/>
              </a:prstGeom>
              <a:noFill/>
            </p:spPr>
            <p:txBody>
              <a:bodyPr wrap="square" lIns="71323" tIns="35662" rIns="71323" bIns="35662" rtlCol="0">
                <a:spAutoFit/>
              </a:bodyPr>
              <a:lstStyle/>
              <a:p>
                <a:pPr algn="ctr">
                  <a:lnSpc>
                    <a:spcPct val="150000"/>
                  </a:lnSpc>
                </a:pPr>
                <a:r>
                  <a:rPr lang="zh-CN" altLang="en-US" sz="1400" b="1" dirty="0" smtClean="0">
                    <a:solidFill>
                      <a:schemeClr val="tx1">
                        <a:lumMod val="75000"/>
                        <a:lumOff val="25000"/>
                      </a:schemeClr>
                    </a:solidFill>
                    <a:latin typeface="微软雅黑" panose="020B0503020204020204" charset="-122"/>
                    <a:ea typeface="微软雅黑" panose="020B0503020204020204" charset="-122"/>
                  </a:rPr>
                  <a:t>专业带头人</a:t>
                </a:r>
              </a:p>
            </p:txBody>
          </p:sp>
          <p:sp>
            <p:nvSpPr>
              <p:cNvPr id="36" name="TextBox 35"/>
              <p:cNvSpPr txBox="1"/>
              <p:nvPr/>
            </p:nvSpPr>
            <p:spPr>
              <a:xfrm>
                <a:off x="3892918" y="2070845"/>
                <a:ext cx="997686" cy="466137"/>
              </a:xfrm>
              <a:prstGeom prst="rect">
                <a:avLst/>
              </a:prstGeom>
              <a:noFill/>
            </p:spPr>
            <p:txBody>
              <a:bodyPr wrap="square" lIns="71323" tIns="35662" rIns="71323" bIns="35662" rtlCol="0">
                <a:spAutoFit/>
              </a:bodyPr>
              <a:lstStyle/>
              <a:p>
                <a:pPr algn="ctr">
                  <a:lnSpc>
                    <a:spcPct val="150000"/>
                  </a:lnSpc>
                </a:pPr>
                <a:r>
                  <a:rPr lang="zh-CN" altLang="en-US" sz="1400" b="1" dirty="0" smtClean="0">
                    <a:solidFill>
                      <a:schemeClr val="tx1">
                        <a:lumMod val="75000"/>
                        <a:lumOff val="25000"/>
                      </a:schemeClr>
                    </a:solidFill>
                    <a:latin typeface="微软雅黑" panose="020B0503020204020204" charset="-122"/>
                    <a:ea typeface="微软雅黑" panose="020B0503020204020204" charset="-122"/>
                  </a:rPr>
                  <a:t>骨干教师</a:t>
                </a:r>
              </a:p>
            </p:txBody>
          </p:sp>
          <p:sp>
            <p:nvSpPr>
              <p:cNvPr id="37" name="TextBox 36"/>
              <p:cNvSpPr txBox="1"/>
              <p:nvPr/>
            </p:nvSpPr>
            <p:spPr>
              <a:xfrm>
                <a:off x="3892918" y="1713592"/>
                <a:ext cx="997686" cy="421212"/>
              </a:xfrm>
              <a:prstGeom prst="rect">
                <a:avLst/>
              </a:prstGeom>
              <a:noFill/>
            </p:spPr>
            <p:txBody>
              <a:bodyPr wrap="square" lIns="71323" tIns="35662" rIns="71323" bIns="35662" rtlCol="0">
                <a:spAutoFit/>
              </a:bodyPr>
              <a:lstStyle/>
              <a:p>
                <a:pPr algn="ctr">
                  <a:lnSpc>
                    <a:spcPct val="150000"/>
                  </a:lnSpc>
                </a:pPr>
                <a:r>
                  <a:rPr lang="zh-CN" altLang="en-US" sz="1400" b="1" dirty="0" smtClean="0">
                    <a:solidFill>
                      <a:schemeClr val="tx1">
                        <a:lumMod val="75000"/>
                        <a:lumOff val="25000"/>
                      </a:schemeClr>
                    </a:solidFill>
                    <a:latin typeface="微软雅黑" panose="020B0503020204020204" charset="-122"/>
                    <a:ea typeface="微软雅黑" panose="020B0503020204020204" charset="-122"/>
                  </a:rPr>
                  <a:t>合格</a:t>
                </a:r>
                <a:r>
                  <a:rPr lang="zh-CN" altLang="en-US" sz="1400" b="1" dirty="0">
                    <a:solidFill>
                      <a:schemeClr val="tx1">
                        <a:lumMod val="75000"/>
                        <a:lumOff val="25000"/>
                      </a:schemeClr>
                    </a:solidFill>
                    <a:latin typeface="微软雅黑" panose="020B0503020204020204" charset="-122"/>
                    <a:ea typeface="微软雅黑" panose="020B0503020204020204" charset="-122"/>
                  </a:rPr>
                  <a:t>教师</a:t>
                </a:r>
              </a:p>
            </p:txBody>
          </p:sp>
          <p:sp>
            <p:nvSpPr>
              <p:cNvPr id="38" name="TextBox 37"/>
              <p:cNvSpPr txBox="1"/>
              <p:nvPr/>
            </p:nvSpPr>
            <p:spPr>
              <a:xfrm>
                <a:off x="3892918" y="1419279"/>
                <a:ext cx="997686" cy="466137"/>
              </a:xfrm>
              <a:prstGeom prst="rect">
                <a:avLst/>
              </a:prstGeom>
              <a:noFill/>
            </p:spPr>
            <p:txBody>
              <a:bodyPr wrap="square" lIns="71323" tIns="35662" rIns="71323" bIns="35662" rtlCol="0">
                <a:spAutoFit/>
              </a:bodyPr>
              <a:lstStyle/>
              <a:p>
                <a:pPr algn="ctr">
                  <a:lnSpc>
                    <a:spcPct val="150000"/>
                  </a:lnSpc>
                </a:pPr>
                <a:r>
                  <a:rPr lang="zh-CN" altLang="en-US" sz="1400" b="1" dirty="0">
                    <a:solidFill>
                      <a:schemeClr val="tx1">
                        <a:lumMod val="75000"/>
                        <a:lumOff val="25000"/>
                      </a:schemeClr>
                    </a:solidFill>
                    <a:latin typeface="微软雅黑" panose="020B0503020204020204" charset="-122"/>
                    <a:ea typeface="微软雅黑" panose="020B0503020204020204" charset="-122"/>
                  </a:rPr>
                  <a:t>新</a:t>
                </a:r>
                <a:r>
                  <a:rPr lang="zh-CN" altLang="en-US" sz="1400" b="1" dirty="0" smtClean="0">
                    <a:solidFill>
                      <a:schemeClr val="tx1">
                        <a:lumMod val="75000"/>
                        <a:lumOff val="25000"/>
                      </a:schemeClr>
                    </a:solidFill>
                    <a:latin typeface="微软雅黑" panose="020B0503020204020204" charset="-122"/>
                    <a:ea typeface="微软雅黑" panose="020B0503020204020204" charset="-122"/>
                  </a:rPr>
                  <a:t>任教师</a:t>
                </a:r>
              </a:p>
            </p:txBody>
          </p:sp>
          <p:cxnSp>
            <p:nvCxnSpPr>
              <p:cNvPr id="39" name="直接连接符 38"/>
              <p:cNvCxnSpPr/>
              <p:nvPr/>
            </p:nvCxnSpPr>
            <p:spPr>
              <a:xfrm flipV="1">
                <a:off x="4767918" y="902591"/>
                <a:ext cx="1088597" cy="707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856515" y="902591"/>
                <a:ext cx="253082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33166" y="418330"/>
                <a:ext cx="1185861" cy="520592"/>
              </a:xfrm>
              <a:prstGeom prst="rect">
                <a:avLst/>
              </a:prstGeom>
              <a:noFill/>
            </p:spPr>
            <p:txBody>
              <a:bodyPr wrap="square" lIns="71323" tIns="35662" rIns="71323" bIns="35662" rtlCol="0">
                <a:spAutoFit/>
              </a:bodyPr>
              <a:lstStyle/>
              <a:p>
                <a:pPr algn="ctr">
                  <a:lnSpc>
                    <a:spcPct val="150000"/>
                  </a:lnSpc>
                </a:pPr>
                <a:r>
                  <a:rPr lang="zh-CN" altLang="en-US" sz="1600" b="1" dirty="0">
                    <a:solidFill>
                      <a:schemeClr val="tx1">
                        <a:lumMod val="75000"/>
                        <a:lumOff val="25000"/>
                      </a:schemeClr>
                    </a:solidFill>
                    <a:latin typeface="微软雅黑" panose="020B0503020204020204" charset="-122"/>
                    <a:ea typeface="微软雅黑" panose="020B0503020204020204" charset="-122"/>
                  </a:rPr>
                  <a:t>新</a:t>
                </a:r>
                <a:r>
                  <a:rPr lang="zh-CN" altLang="en-US" sz="1600" b="1" dirty="0" smtClean="0">
                    <a:solidFill>
                      <a:schemeClr val="tx1">
                        <a:lumMod val="75000"/>
                        <a:lumOff val="25000"/>
                      </a:schemeClr>
                    </a:solidFill>
                    <a:latin typeface="微软雅黑" panose="020B0503020204020204" charset="-122"/>
                    <a:ea typeface="微软雅黑" panose="020B0503020204020204" charset="-122"/>
                  </a:rPr>
                  <a:t>任教师</a:t>
                </a:r>
              </a:p>
            </p:txBody>
          </p:sp>
          <p:sp>
            <p:nvSpPr>
              <p:cNvPr id="42" name="TextBox 41"/>
              <p:cNvSpPr txBox="1"/>
              <p:nvPr/>
            </p:nvSpPr>
            <p:spPr>
              <a:xfrm>
                <a:off x="5967500" y="868676"/>
                <a:ext cx="2602728" cy="360631"/>
              </a:xfrm>
              <a:prstGeom prst="rect">
                <a:avLst/>
              </a:prstGeom>
              <a:noFill/>
            </p:spPr>
            <p:txBody>
              <a:bodyPr wrap="square" lIns="71323" tIns="35662" rIns="71323" bIns="35662" rtlCol="0">
                <a:spAutoFit/>
              </a:bodyPr>
              <a:lstStyle/>
              <a:p>
                <a:pPr algn="ctr">
                  <a:lnSpc>
                    <a:spcPct val="150000"/>
                  </a:lnSpc>
                </a:pPr>
                <a:r>
                  <a:rPr lang="zh-CN" altLang="en-US" sz="1200" b="1" dirty="0">
                    <a:solidFill>
                      <a:schemeClr val="tx1">
                        <a:lumMod val="75000"/>
                        <a:lumOff val="25000"/>
                      </a:schemeClr>
                    </a:solidFill>
                    <a:latin typeface="宋体" panose="02010600030101010101" pitchFamily="2" charset="-122"/>
                    <a:ea typeface="宋体" panose="02010600030101010101" pitchFamily="2" charset="-122"/>
                  </a:rPr>
                  <a:t>品行、学历、学位、专业、资格</a:t>
                </a:r>
              </a:p>
            </p:txBody>
          </p:sp>
          <p:cxnSp>
            <p:nvCxnSpPr>
              <p:cNvPr id="43" name="直接连接符 42"/>
              <p:cNvCxnSpPr/>
              <p:nvPr/>
            </p:nvCxnSpPr>
            <p:spPr>
              <a:xfrm flipV="1">
                <a:off x="4767917" y="1652010"/>
                <a:ext cx="1213685" cy="252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979201" y="1652010"/>
                <a:ext cx="2717338"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814252" y="1204067"/>
                <a:ext cx="1430155" cy="520592"/>
              </a:xfrm>
              <a:prstGeom prst="rect">
                <a:avLst/>
              </a:prstGeom>
              <a:noFill/>
            </p:spPr>
            <p:txBody>
              <a:bodyPr wrap="square" lIns="71323" tIns="35662" rIns="71323" bIns="35662" rtlCol="0">
                <a:spAutoFit/>
              </a:bodyPr>
              <a:lstStyle/>
              <a:p>
                <a:pPr algn="ctr">
                  <a:lnSpc>
                    <a:spcPct val="150000"/>
                  </a:lnSpc>
                </a:pPr>
                <a:r>
                  <a:rPr lang="zh-CN" altLang="en-US" sz="1600" b="1" dirty="0">
                    <a:solidFill>
                      <a:srgbClr val="4472C4"/>
                    </a:solidFill>
                    <a:latin typeface="微软雅黑" panose="020B0503020204020204" charset="-122"/>
                    <a:ea typeface="微软雅黑" panose="020B0503020204020204" charset="-122"/>
                  </a:rPr>
                  <a:t>合格</a:t>
                </a:r>
                <a:r>
                  <a:rPr lang="zh-CN" altLang="en-US" sz="1600" b="1" dirty="0" smtClean="0">
                    <a:solidFill>
                      <a:srgbClr val="4472C4"/>
                    </a:solidFill>
                    <a:latin typeface="微软雅黑" panose="020B0503020204020204" charset="-122"/>
                    <a:ea typeface="微软雅黑" panose="020B0503020204020204" charset="-122"/>
                  </a:rPr>
                  <a:t>教师</a:t>
                </a:r>
              </a:p>
            </p:txBody>
          </p:sp>
          <p:cxnSp>
            <p:nvCxnSpPr>
              <p:cNvPr id="47" name="直接连接符 46"/>
              <p:cNvCxnSpPr/>
              <p:nvPr/>
            </p:nvCxnSpPr>
            <p:spPr>
              <a:xfrm>
                <a:off x="4767918" y="2282440"/>
                <a:ext cx="1385627" cy="21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153544" y="2490835"/>
                <a:ext cx="2708651"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841814" y="2063978"/>
                <a:ext cx="1398747" cy="520592"/>
              </a:xfrm>
              <a:prstGeom prst="rect">
                <a:avLst/>
              </a:prstGeom>
              <a:noFill/>
            </p:spPr>
            <p:txBody>
              <a:bodyPr wrap="square" lIns="71323" tIns="35662" rIns="71323" bIns="35662" rtlCol="0">
                <a:spAutoFit/>
              </a:bodyPr>
              <a:lstStyle/>
              <a:p>
                <a:pPr algn="ctr">
                  <a:lnSpc>
                    <a:spcPct val="150000"/>
                  </a:lnSpc>
                </a:pPr>
                <a:r>
                  <a:rPr lang="zh-CN" altLang="en-US" sz="1600" b="1" dirty="0">
                    <a:solidFill>
                      <a:srgbClr val="C00000"/>
                    </a:solidFill>
                    <a:latin typeface="微软雅黑" panose="020B0503020204020204" charset="-122"/>
                    <a:ea typeface="微软雅黑" panose="020B0503020204020204" charset="-122"/>
                  </a:rPr>
                  <a:t>骨干</a:t>
                </a:r>
                <a:r>
                  <a:rPr lang="zh-CN" altLang="en-US" sz="1600" b="1" dirty="0" smtClean="0">
                    <a:solidFill>
                      <a:srgbClr val="C00000"/>
                    </a:solidFill>
                    <a:latin typeface="微软雅黑" panose="020B0503020204020204" charset="-122"/>
                    <a:ea typeface="微软雅黑" panose="020B0503020204020204" charset="-122"/>
                  </a:rPr>
                  <a:t>教师</a:t>
                </a:r>
              </a:p>
            </p:txBody>
          </p:sp>
          <p:cxnSp>
            <p:nvCxnSpPr>
              <p:cNvPr id="50" name="直接连接符 49"/>
              <p:cNvCxnSpPr>
                <a:stCxn id="35" idx="3"/>
              </p:cNvCxnSpPr>
              <p:nvPr/>
            </p:nvCxnSpPr>
            <p:spPr>
              <a:xfrm>
                <a:off x="4912375" y="2716779"/>
                <a:ext cx="1132315" cy="627003"/>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79741" y="2961360"/>
                <a:ext cx="1364665" cy="520592"/>
              </a:xfrm>
              <a:prstGeom prst="rect">
                <a:avLst/>
              </a:prstGeom>
              <a:noFill/>
            </p:spPr>
            <p:txBody>
              <a:bodyPr wrap="square" lIns="71323" tIns="35662" rIns="71323" bIns="35662" rtlCol="0">
                <a:spAutoFit/>
              </a:bodyPr>
              <a:lstStyle/>
              <a:p>
                <a:pPr algn="ctr">
                  <a:lnSpc>
                    <a:spcPct val="150000"/>
                  </a:lnSpc>
                </a:pPr>
                <a:r>
                  <a:rPr lang="zh-CN" altLang="en-US" sz="1600" b="1" dirty="0" smtClean="0">
                    <a:solidFill>
                      <a:srgbClr val="4472C4"/>
                    </a:solidFill>
                    <a:latin typeface="微软雅黑" panose="020B0503020204020204" charset="-122"/>
                    <a:ea typeface="微软雅黑" panose="020B0503020204020204" charset="-122"/>
                  </a:rPr>
                  <a:t>专业带头人</a:t>
                </a:r>
              </a:p>
            </p:txBody>
          </p:sp>
          <p:cxnSp>
            <p:nvCxnSpPr>
              <p:cNvPr id="52" name="直接连接符 51"/>
              <p:cNvCxnSpPr/>
              <p:nvPr/>
            </p:nvCxnSpPr>
            <p:spPr>
              <a:xfrm>
                <a:off x="4561115" y="3287992"/>
                <a:ext cx="1425174" cy="792213"/>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019100" y="3793048"/>
                <a:ext cx="997686" cy="520592"/>
              </a:xfrm>
              <a:prstGeom prst="rect">
                <a:avLst/>
              </a:prstGeom>
              <a:noFill/>
            </p:spPr>
            <p:txBody>
              <a:bodyPr wrap="square" lIns="71323" tIns="35662" rIns="71323" bIns="35662" rtlCol="0">
                <a:spAutoFit/>
              </a:bodyPr>
              <a:lstStyle/>
              <a:p>
                <a:pPr algn="ctr">
                  <a:lnSpc>
                    <a:spcPct val="150000"/>
                  </a:lnSpc>
                </a:pPr>
                <a:r>
                  <a:rPr lang="zh-CN" altLang="en-US" sz="1600" b="1" dirty="0">
                    <a:solidFill>
                      <a:srgbClr val="C00000"/>
                    </a:solidFill>
                    <a:latin typeface="微软雅黑" panose="020B0503020204020204" charset="-122"/>
                    <a:ea typeface="微软雅黑" panose="020B0503020204020204" charset="-122"/>
                  </a:rPr>
                  <a:t>专家</a:t>
                </a:r>
                <a:endParaRPr lang="zh-CN" altLang="en-US" sz="1600" b="1" dirty="0" smtClean="0">
                  <a:solidFill>
                    <a:srgbClr val="C00000"/>
                  </a:solidFill>
                  <a:latin typeface="微软雅黑" panose="020B0503020204020204" charset="-122"/>
                  <a:ea typeface="微软雅黑" panose="020B0503020204020204" charset="-122"/>
                </a:endParaRPr>
              </a:p>
            </p:txBody>
          </p:sp>
          <p:cxnSp>
            <p:nvCxnSpPr>
              <p:cNvPr id="54" name="直接箭头连接符 53"/>
              <p:cNvCxnSpPr/>
              <p:nvPr/>
            </p:nvCxnSpPr>
            <p:spPr>
              <a:xfrm>
                <a:off x="3799114" y="5443138"/>
                <a:ext cx="174001"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064623" y="5431325"/>
                <a:ext cx="174001"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6190349" y="5443702"/>
                <a:ext cx="174001"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7466172" y="5431325"/>
                <a:ext cx="174001"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5724128" y="1860409"/>
              <a:ext cx="3285002" cy="2465979"/>
              <a:chOff x="5724128" y="1849765"/>
              <a:chExt cx="3285002" cy="2465979"/>
            </a:xfrm>
          </p:grpSpPr>
          <p:sp>
            <p:nvSpPr>
              <p:cNvPr id="15" name="TextBox 14"/>
              <p:cNvSpPr txBox="1"/>
              <p:nvPr/>
            </p:nvSpPr>
            <p:spPr>
              <a:xfrm>
                <a:off x="5724128" y="4010005"/>
                <a:ext cx="3285002" cy="305739"/>
              </a:xfrm>
              <a:prstGeom prst="rect">
                <a:avLst/>
              </a:prstGeom>
              <a:noFill/>
            </p:spPr>
            <p:txBody>
              <a:bodyPr wrap="square" lIns="71323" tIns="35662" rIns="71323" bIns="35662" rtlCol="0">
                <a:spAutoFit/>
              </a:bodyPr>
              <a:lstStyle/>
              <a:p>
                <a:pPr algn="ctr">
                  <a:lnSpc>
                    <a:spcPct val="150000"/>
                  </a:lnSpc>
                </a:pPr>
                <a:r>
                  <a:rPr lang="zh-CN" altLang="en-US" sz="1200" b="1" dirty="0">
                    <a:solidFill>
                      <a:schemeClr val="tx1">
                        <a:lumMod val="75000"/>
                        <a:lumOff val="25000"/>
                      </a:schemeClr>
                    </a:solidFill>
                    <a:latin typeface="宋体" panose="02010600030101010101" pitchFamily="2" charset="-122"/>
                    <a:ea typeface="宋体" panose="02010600030101010101" pitchFamily="2" charset="-122"/>
                  </a:rPr>
                  <a:t>师德、专业水平、教科研能力、社会服务能力</a:t>
                </a:r>
              </a:p>
            </p:txBody>
          </p:sp>
          <p:sp>
            <p:nvSpPr>
              <p:cNvPr id="16" name="TextBox 15"/>
              <p:cNvSpPr txBox="1"/>
              <p:nvPr/>
            </p:nvSpPr>
            <p:spPr>
              <a:xfrm>
                <a:off x="5796136" y="3285678"/>
                <a:ext cx="3118374" cy="305739"/>
              </a:xfrm>
              <a:prstGeom prst="rect">
                <a:avLst/>
              </a:prstGeom>
              <a:noFill/>
            </p:spPr>
            <p:txBody>
              <a:bodyPr wrap="square" lIns="71323" tIns="35662" rIns="71323" bIns="35662" rtlCol="0">
                <a:spAutoFit/>
              </a:bodyPr>
              <a:lstStyle/>
              <a:p>
                <a:pPr algn="ctr">
                  <a:lnSpc>
                    <a:spcPct val="150000"/>
                  </a:lnSpc>
                </a:pPr>
                <a:r>
                  <a:rPr lang="zh-CN" altLang="en-US" sz="1200" b="1" dirty="0">
                    <a:solidFill>
                      <a:schemeClr val="tx1">
                        <a:lumMod val="75000"/>
                        <a:lumOff val="25000"/>
                      </a:schemeClr>
                    </a:solidFill>
                    <a:latin typeface="宋体" panose="02010600030101010101" pitchFamily="2" charset="-122"/>
                    <a:ea typeface="宋体" panose="02010600030101010101" pitchFamily="2" charset="-122"/>
                  </a:rPr>
                  <a:t>师德、专业水平、组织领导能力、社会服务</a:t>
                </a:r>
              </a:p>
            </p:txBody>
          </p:sp>
          <p:sp>
            <p:nvSpPr>
              <p:cNvPr id="17" name="TextBox 16"/>
              <p:cNvSpPr txBox="1"/>
              <p:nvPr/>
            </p:nvSpPr>
            <p:spPr>
              <a:xfrm>
                <a:off x="5796136" y="2558824"/>
                <a:ext cx="2972714" cy="305739"/>
              </a:xfrm>
              <a:prstGeom prst="rect">
                <a:avLst/>
              </a:prstGeom>
              <a:noFill/>
            </p:spPr>
            <p:txBody>
              <a:bodyPr wrap="square" lIns="71323" tIns="35662" rIns="71323" bIns="35662" rtlCol="0">
                <a:spAutoFit/>
              </a:bodyPr>
              <a:lstStyle/>
              <a:p>
                <a:pPr algn="ctr">
                  <a:lnSpc>
                    <a:spcPct val="150000"/>
                  </a:lnSpc>
                </a:pPr>
                <a:r>
                  <a:rPr lang="zh-CN" altLang="en-US" sz="1200" b="1" dirty="0">
                    <a:solidFill>
                      <a:schemeClr val="tx1">
                        <a:lumMod val="75000"/>
                        <a:lumOff val="25000"/>
                      </a:schemeClr>
                    </a:solidFill>
                    <a:latin typeface="宋体" panose="02010600030101010101" pitchFamily="2" charset="-122"/>
                    <a:ea typeface="宋体" panose="02010600030101010101" pitchFamily="2" charset="-122"/>
                  </a:rPr>
                  <a:t>师德、专业水平、双师素质、教学质量</a:t>
                </a:r>
              </a:p>
            </p:txBody>
          </p:sp>
          <p:sp>
            <p:nvSpPr>
              <p:cNvPr id="18" name="TextBox 17"/>
              <p:cNvSpPr txBox="1"/>
              <p:nvPr/>
            </p:nvSpPr>
            <p:spPr>
              <a:xfrm>
                <a:off x="5724128" y="1849765"/>
                <a:ext cx="2972714" cy="305739"/>
              </a:xfrm>
              <a:prstGeom prst="rect">
                <a:avLst/>
              </a:prstGeom>
              <a:noFill/>
            </p:spPr>
            <p:txBody>
              <a:bodyPr wrap="square" lIns="71323" tIns="35662" rIns="71323" bIns="35662" rtlCol="0">
                <a:spAutoFit/>
              </a:bodyPr>
              <a:lstStyle/>
              <a:p>
                <a:pPr algn="ctr">
                  <a:lnSpc>
                    <a:spcPct val="150000"/>
                  </a:lnSpc>
                </a:pPr>
                <a:r>
                  <a:rPr lang="zh-CN" altLang="en-US" sz="1200" b="1" dirty="0">
                    <a:solidFill>
                      <a:schemeClr val="tx1">
                        <a:lumMod val="75000"/>
                        <a:lumOff val="25000"/>
                      </a:schemeClr>
                    </a:solidFill>
                    <a:latin typeface="宋体" panose="02010600030101010101" pitchFamily="2" charset="-122"/>
                    <a:ea typeface="宋体" panose="02010600030101010101" pitchFamily="2" charset="-122"/>
                  </a:rPr>
                  <a:t>师德、教学能力、双师素质、教学质量</a:t>
                </a:r>
              </a:p>
            </p:txBody>
          </p:sp>
          <p:cxnSp>
            <p:nvCxnSpPr>
              <p:cNvPr id="19" name="直接连接符 18"/>
              <p:cNvCxnSpPr/>
              <p:nvPr/>
            </p:nvCxnSpPr>
            <p:spPr>
              <a:xfrm>
                <a:off x="5940152" y="3343782"/>
                <a:ext cx="29234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5993482" y="4059971"/>
                <a:ext cx="2971006" cy="1102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58" name="TextBox 57"/>
          <p:cNvSpPr txBox="1"/>
          <p:nvPr/>
        </p:nvSpPr>
        <p:spPr>
          <a:xfrm>
            <a:off x="-227330" y="647864"/>
            <a:ext cx="3707733"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对</a:t>
            </a:r>
            <a:r>
              <a:rPr lang="zh-CN" altLang="en-US" b="1" dirty="0">
                <a:solidFill>
                  <a:srgbClr val="C00000"/>
                </a:solidFill>
                <a:latin typeface="微软雅黑" pitchFamily="34" charset="-122"/>
                <a:ea typeface="微软雅黑" pitchFamily="34" charset="-122"/>
              </a:rPr>
              <a:t>不同层次教师的考核</a:t>
            </a:r>
            <a:r>
              <a:rPr lang="zh-CN" altLang="en-US" b="1" dirty="0" smtClean="0">
                <a:solidFill>
                  <a:srgbClr val="C00000"/>
                </a:solidFill>
                <a:latin typeface="微软雅黑" pitchFamily="34" charset="-122"/>
                <a:ea typeface="微软雅黑" pitchFamily="34" charset="-122"/>
              </a:rPr>
              <a:t>标准</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983319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19</a:t>
            </a:r>
            <a:endParaRPr lang="zh-CN" altLang="en-US" sz="1600" b="1" dirty="0">
              <a:solidFill>
                <a:prstClr val="white"/>
              </a:solidFill>
            </a:endParaRPr>
          </a:p>
        </p:txBody>
      </p:sp>
      <p:cxnSp>
        <p:nvCxnSpPr>
          <p:cNvPr id="32" name="直接连接符 31"/>
          <p:cNvCxnSpPr/>
          <p:nvPr/>
        </p:nvCxnSpPr>
        <p:spPr>
          <a:xfrm>
            <a:off x="1768416" y="404813"/>
            <a:ext cx="9842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51228" y="715881"/>
            <a:ext cx="2933374" cy="39552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（三）质量</a:t>
            </a:r>
            <a:r>
              <a:rPr lang="zh-CN" altLang="en-US" sz="2000" b="1" dirty="0">
                <a:solidFill>
                  <a:srgbClr val="FFFFFF"/>
                </a:solidFill>
                <a:ea typeface="微软雅黑" pitchFamily="34" charset="-122"/>
              </a:rPr>
              <a:t>平台</a:t>
            </a:r>
            <a:r>
              <a:rPr lang="zh-CN" altLang="en-US" sz="2000" b="1" dirty="0" smtClean="0">
                <a:solidFill>
                  <a:srgbClr val="FFFFFF"/>
                </a:solidFill>
                <a:ea typeface="微软雅黑" pitchFamily="34" charset="-122"/>
              </a:rPr>
              <a:t>建设</a:t>
            </a:r>
            <a:endParaRPr lang="zh-CN" altLang="en-US" sz="2000" b="1" dirty="0">
              <a:solidFill>
                <a:srgbClr val="FFFFFF"/>
              </a:solidFill>
              <a:ea typeface="微软雅黑" pitchFamily="34" charset="-122"/>
              <a:sym typeface="微软雅黑" panose="020B0503020204020204" pitchFamily="34" charset="-122"/>
            </a:endParaRPr>
          </a:p>
        </p:txBody>
      </p:sp>
      <p:grpSp>
        <p:nvGrpSpPr>
          <p:cNvPr id="10" name="组合 9"/>
          <p:cNvGrpSpPr/>
          <p:nvPr/>
        </p:nvGrpSpPr>
        <p:grpSpPr>
          <a:xfrm>
            <a:off x="1768416" y="1866363"/>
            <a:ext cx="8766448" cy="4508543"/>
            <a:chOff x="387957" y="787049"/>
            <a:chExt cx="8308582" cy="4216794"/>
          </a:xfrm>
        </p:grpSpPr>
        <p:sp>
          <p:nvSpPr>
            <p:cNvPr id="11" name="矩形 10"/>
            <p:cNvSpPr/>
            <p:nvPr/>
          </p:nvSpPr>
          <p:spPr>
            <a:xfrm>
              <a:off x="387957" y="951246"/>
              <a:ext cx="8308582" cy="4052597"/>
            </a:xfrm>
            <a:prstGeom prst="rect">
              <a:avLst/>
            </a:prstGeom>
            <a:noFill/>
          </p:spPr>
          <p:style>
            <a:lnRef idx="2">
              <a:schemeClr val="accent2"/>
            </a:lnRef>
            <a:fillRef idx="1">
              <a:schemeClr val="lt1"/>
            </a:fillRef>
            <a:effectRef idx="0">
              <a:schemeClr val="accent2"/>
            </a:effectRef>
            <a:fontRef idx="minor">
              <a:schemeClr val="dk1"/>
            </a:fontRef>
          </p:style>
          <p:txBody>
            <a:bodyPr wrap="square" lIns="71323" tIns="35662" rIns="71323" bIns="35662">
              <a:spAutoFit/>
            </a:bodyPr>
            <a:lstStyle/>
            <a:p>
              <a:pPr marL="222885" indent="-222885" algn="just" hangingPunct="0">
                <a:lnSpc>
                  <a:spcPts val="780"/>
                </a:lnSpc>
                <a:spcBef>
                  <a:spcPts val="1404"/>
                </a:spcBef>
                <a:buBlip>
                  <a:blip r:embed="rId3"/>
                </a:buBlip>
              </a:pPr>
              <a:endParaRPr lang="en-US" altLang="zh-CN" dirty="0" smtClean="0">
                <a:solidFill>
                  <a:schemeClr val="dk1"/>
                </a:solidFill>
                <a:latin typeface="Times New Roman" panose="02020603050405020304" pitchFamily="18" charset="0"/>
                <a:ea typeface="微软雅黑" panose="020B0503020204020204" charset="-122"/>
              </a:endParaRPr>
            </a:p>
            <a:p>
              <a:pPr marL="222885" indent="-222885" algn="just" hangingPunct="0">
                <a:lnSpc>
                  <a:spcPct val="200000"/>
                </a:lnSpc>
                <a:buBlip>
                  <a:blip r:embed="rId3"/>
                </a:buBlip>
              </a:pPr>
              <a:r>
                <a:rPr lang="zh-CN" altLang="en-US" dirty="0" smtClean="0">
                  <a:solidFill>
                    <a:schemeClr val="dk1"/>
                  </a:solidFill>
                  <a:latin typeface="Times New Roman" panose="02020603050405020304" pitchFamily="18" charset="0"/>
                  <a:ea typeface="微软雅黑" panose="020B0503020204020204" charset="-122"/>
                </a:rPr>
                <a:t>基于相关政策文件要求，融合</a:t>
              </a:r>
              <a:r>
                <a:rPr lang="en-US" altLang="zh-CN" dirty="0" smtClean="0">
                  <a:solidFill>
                    <a:schemeClr val="dk1"/>
                  </a:solidFill>
                  <a:latin typeface="Times New Roman" panose="02020603050405020304" pitchFamily="18" charset="0"/>
                  <a:ea typeface="微软雅黑" panose="020B0503020204020204" charset="-122"/>
                </a:rPr>
                <a:t>PDCA</a:t>
              </a:r>
              <a:r>
                <a:rPr lang="zh-CN" altLang="en-US" dirty="0" smtClean="0">
                  <a:solidFill>
                    <a:schemeClr val="dk1"/>
                  </a:solidFill>
                  <a:latin typeface="Times New Roman" panose="02020603050405020304" pitchFamily="18" charset="0"/>
                  <a:ea typeface="微软雅黑" panose="020B0503020204020204" charset="-122"/>
                </a:rPr>
                <a:t>质量管理理念，通过动态信息采集、大数据分析等等先进信息技术，为学校</a:t>
              </a:r>
              <a:r>
                <a:rPr lang="zh-CN" altLang="en-US" b="1" dirty="0" smtClean="0">
                  <a:solidFill>
                    <a:schemeClr val="dk1"/>
                  </a:solidFill>
                  <a:latin typeface="Times New Roman" panose="02020603050405020304" pitchFamily="18" charset="0"/>
                  <a:ea typeface="微软雅黑" panose="020B0503020204020204" charset="-122"/>
                </a:rPr>
                <a:t>打造涵盖学校、专业、课程、教师、学生等多层面的教育教学质量实时监测信息平台</a:t>
              </a:r>
              <a:r>
                <a:rPr lang="zh-CN" altLang="en-US" dirty="0" smtClean="0">
                  <a:solidFill>
                    <a:schemeClr val="dk1"/>
                  </a:solidFill>
                  <a:latin typeface="Times New Roman" panose="02020603050405020304" pitchFamily="18" charset="0"/>
                  <a:ea typeface="微软雅黑" panose="020B0503020204020204" charset="-122"/>
                </a:rPr>
                <a:t>；</a:t>
              </a:r>
              <a:endParaRPr lang="en-US" altLang="zh-CN" dirty="0" smtClean="0">
                <a:solidFill>
                  <a:schemeClr val="dk1"/>
                </a:solidFill>
                <a:latin typeface="Times New Roman" panose="02020603050405020304" pitchFamily="18" charset="0"/>
                <a:ea typeface="微软雅黑" panose="020B0503020204020204" charset="-122"/>
              </a:endParaRPr>
            </a:p>
            <a:p>
              <a:pPr marL="222885" indent="-222885" algn="just" hangingPunct="0">
                <a:lnSpc>
                  <a:spcPct val="200000"/>
                </a:lnSpc>
                <a:buBlip>
                  <a:blip r:embed="rId3"/>
                </a:buBlip>
              </a:pPr>
              <a:r>
                <a:rPr lang="zh-CN" altLang="en-US" dirty="0" smtClean="0">
                  <a:solidFill>
                    <a:schemeClr val="dk1"/>
                  </a:solidFill>
                  <a:latin typeface="Times New Roman" panose="02020603050405020304" pitchFamily="18" charset="0"/>
                  <a:ea typeface="微软雅黑" panose="020B0503020204020204" charset="-122"/>
                </a:rPr>
                <a:t>通过诊断指标设计、诊断方案管理、诊断任务管理、诊断分析等，</a:t>
              </a:r>
              <a:r>
                <a:rPr lang="zh-CN" altLang="en-US" b="1" dirty="0" smtClean="0">
                  <a:solidFill>
                    <a:schemeClr val="dk1"/>
                  </a:solidFill>
                  <a:latin typeface="Times New Roman" panose="02020603050405020304" pitchFamily="18" charset="0"/>
                  <a:ea typeface="微软雅黑" panose="020B0503020204020204" charset="-122"/>
                </a:rPr>
                <a:t>促使教育教学质量的可测量，为学校领导决策提供有效依据</a:t>
              </a:r>
              <a:r>
                <a:rPr lang="zh-CN" altLang="en-US" dirty="0" smtClean="0">
                  <a:solidFill>
                    <a:schemeClr val="dk1"/>
                  </a:solidFill>
                  <a:latin typeface="Times New Roman" panose="02020603050405020304" pitchFamily="18" charset="0"/>
                  <a:ea typeface="微软雅黑" panose="020B0503020204020204" charset="-122"/>
                </a:rPr>
                <a:t>；</a:t>
              </a:r>
              <a:endParaRPr lang="en-US" altLang="zh-CN" dirty="0" smtClean="0">
                <a:solidFill>
                  <a:schemeClr val="dk1"/>
                </a:solidFill>
                <a:latin typeface="Times New Roman" panose="02020603050405020304" pitchFamily="18" charset="0"/>
                <a:ea typeface="微软雅黑" panose="020B0503020204020204" charset="-122"/>
              </a:endParaRPr>
            </a:p>
            <a:p>
              <a:pPr marL="222885" indent="-222885" algn="just" hangingPunct="0">
                <a:lnSpc>
                  <a:spcPct val="200000"/>
                </a:lnSpc>
                <a:buBlip>
                  <a:blip r:embed="rId3"/>
                </a:buBlip>
              </a:pPr>
              <a:r>
                <a:rPr lang="zh-CN" altLang="en-US" dirty="0" smtClean="0">
                  <a:solidFill>
                    <a:schemeClr val="dk1"/>
                  </a:solidFill>
                  <a:latin typeface="Times New Roman" panose="02020603050405020304" pitchFamily="18" charset="0"/>
                  <a:ea typeface="微软雅黑" panose="020B0503020204020204" charset="-122"/>
                </a:rPr>
                <a:t>实现网络化联动、多循环改进、常态化运行，最终达到螺旋式质量提升的结果，</a:t>
              </a:r>
              <a:r>
                <a:rPr lang="zh-CN" altLang="en-US" b="1" dirty="0" smtClean="0">
                  <a:solidFill>
                    <a:schemeClr val="dk1"/>
                  </a:solidFill>
                  <a:latin typeface="Times New Roman" panose="02020603050405020304" pitchFamily="18" charset="0"/>
                  <a:ea typeface="微软雅黑" panose="020B0503020204020204" charset="-122"/>
                </a:rPr>
                <a:t>创新学校教学质量诊改手段，促进学校人才培养质量不断提升</a:t>
              </a:r>
              <a:r>
                <a:rPr lang="zh-CN" altLang="en-US" dirty="0" smtClean="0">
                  <a:solidFill>
                    <a:schemeClr val="dk1"/>
                  </a:solidFill>
                  <a:latin typeface="Times New Roman" panose="02020603050405020304" pitchFamily="18" charset="0"/>
                  <a:ea typeface="微软雅黑" panose="020B0503020204020204" charset="-122"/>
                </a:rPr>
                <a:t>。</a:t>
              </a:r>
              <a:endParaRPr lang="zh-CN" altLang="en-US" dirty="0">
                <a:solidFill>
                  <a:schemeClr val="dk1"/>
                </a:solidFill>
                <a:latin typeface="Times New Roman" panose="02020603050405020304" pitchFamily="18" charset="0"/>
                <a:ea typeface="微软雅黑" panose="020B0503020204020204" charset="-122"/>
              </a:endParaRPr>
            </a:p>
          </p:txBody>
        </p:sp>
        <p:sp>
          <p:nvSpPr>
            <p:cNvPr id="12" name="矩形 11"/>
            <p:cNvSpPr/>
            <p:nvPr/>
          </p:nvSpPr>
          <p:spPr>
            <a:xfrm>
              <a:off x="674694" y="787049"/>
              <a:ext cx="3240359" cy="318242"/>
            </a:xfrm>
            <a:prstGeom prst="rect">
              <a:avLst/>
            </a:prstGeom>
            <a:solidFill>
              <a:schemeClr val="bg1">
                <a:lumMod val="95000"/>
              </a:schemeClr>
            </a:solidFill>
          </p:spPr>
          <p:txBody>
            <a:bodyPr wrap="square" lIns="71323" tIns="35662" rIns="71323" bIns="35662" anchor="ctr">
              <a:spAutoFit/>
            </a:bodyPr>
            <a:lstStyle/>
            <a:p>
              <a:pPr lvl="0" algn="ctr" fontAlgn="ctr" hangingPunct="0"/>
              <a:r>
                <a:rPr lang="zh-CN" altLang="en-US" sz="1600" b="1" dirty="0" smtClean="0">
                  <a:solidFill>
                    <a:prstClr val="black"/>
                  </a:solidFill>
                  <a:latin typeface="微软雅黑" panose="020B0503020204020204" charset="-122"/>
                  <a:ea typeface="微软雅黑" panose="020B0503020204020204" charset="-122"/>
                  <a:cs typeface="珠穆朗玛—乌金苏通体" panose="01010100010101010101" pitchFamily="2" charset="0"/>
                </a:rPr>
                <a:t>职业学校</a:t>
              </a:r>
              <a:r>
                <a:rPr lang="zh-CN" altLang="en-US" sz="1600" b="1" dirty="0">
                  <a:solidFill>
                    <a:prstClr val="black"/>
                  </a:solidFill>
                  <a:latin typeface="微软雅黑" panose="020B0503020204020204" charset="-122"/>
                  <a:ea typeface="微软雅黑" panose="020B0503020204020204" charset="-122"/>
                  <a:cs typeface="珠穆朗玛—乌金苏通体" panose="01010100010101010101" pitchFamily="2" charset="0"/>
                </a:rPr>
                <a:t>教育质量平台</a:t>
              </a:r>
              <a:endParaRPr lang="en-US" altLang="zh-CN" sz="1600" b="1" dirty="0">
                <a:solidFill>
                  <a:prstClr val="black"/>
                </a:solidFill>
                <a:latin typeface="微软雅黑" panose="020B0503020204020204" charset="-122"/>
                <a:ea typeface="微软雅黑" panose="020B0503020204020204" charset="-122"/>
                <a:cs typeface="珠穆朗玛—乌金苏通体" panose="01010100010101010101" pitchFamily="2" charset="0"/>
              </a:endParaRPr>
            </a:p>
          </p:txBody>
        </p:sp>
      </p:grpSp>
      <p:sp>
        <p:nvSpPr>
          <p:cNvPr id="13" name="TextBox 12"/>
          <p:cNvSpPr txBox="1"/>
          <p:nvPr/>
        </p:nvSpPr>
        <p:spPr>
          <a:xfrm>
            <a:off x="-179811" y="1096962"/>
            <a:ext cx="4177975"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建立质量平台的原则</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408851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20</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549554" y="2899571"/>
            <a:ext cx="8280920" cy="3037696"/>
            <a:chOff x="467544" y="2268076"/>
            <a:chExt cx="8280920" cy="3037696"/>
          </a:xfrm>
        </p:grpSpPr>
        <p:grpSp>
          <p:nvGrpSpPr>
            <p:cNvPr id="11" name="组合 10"/>
            <p:cNvGrpSpPr/>
            <p:nvPr/>
          </p:nvGrpSpPr>
          <p:grpSpPr>
            <a:xfrm>
              <a:off x="467544" y="2281436"/>
              <a:ext cx="5864880" cy="3024336"/>
              <a:chOff x="2030095" y="2770505"/>
              <a:chExt cx="7296785" cy="3181350"/>
            </a:xfrm>
          </p:grpSpPr>
          <p:sp>
            <p:nvSpPr>
              <p:cNvPr id="13" name="矩形 12"/>
              <p:cNvSpPr/>
              <p:nvPr/>
            </p:nvSpPr>
            <p:spPr>
              <a:xfrm>
                <a:off x="3402965" y="5409565"/>
                <a:ext cx="5923915" cy="50419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latin typeface="微软雅黑" panose="020B0503020204020204" charset="-122"/>
                  <a:ea typeface="微软雅黑" panose="020B0503020204020204" charset="-122"/>
                </a:endParaRPr>
              </a:p>
            </p:txBody>
          </p:sp>
          <p:sp>
            <p:nvSpPr>
              <p:cNvPr id="15" name="文本框 10"/>
              <p:cNvSpPr txBox="1"/>
              <p:nvPr/>
            </p:nvSpPr>
            <p:spPr>
              <a:xfrm>
                <a:off x="3376277" y="5539740"/>
                <a:ext cx="836358" cy="254427"/>
              </a:xfrm>
              <a:prstGeom prst="rect">
                <a:avLst/>
              </a:prstGeom>
              <a:noFill/>
            </p:spPr>
            <p:txBody>
              <a:bodyPr wrap="none" rtlCol="0" anchor="ctr">
                <a:spAutoFit/>
              </a:bodyPr>
              <a:lstStyle/>
              <a:p>
                <a:pPr algn="ctr"/>
                <a:r>
                  <a:rPr lang="zh-CN" altLang="en-US" sz="1200" dirty="0">
                    <a:solidFill>
                      <a:schemeClr val="bg1"/>
                    </a:solidFill>
                    <a:latin typeface="微软雅黑" panose="020B0503020204020204" charset="-122"/>
                    <a:ea typeface="微软雅黑" panose="020B0503020204020204" charset="-122"/>
                  </a:rPr>
                  <a:t>基础数据</a:t>
                </a:r>
              </a:p>
            </p:txBody>
          </p:sp>
          <p:sp>
            <p:nvSpPr>
              <p:cNvPr id="16" name="矩形 15"/>
              <p:cNvSpPr/>
              <p:nvPr/>
            </p:nvSpPr>
            <p:spPr>
              <a:xfrm>
                <a:off x="4307840" y="551815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学生</a:t>
                </a:r>
              </a:p>
            </p:txBody>
          </p:sp>
          <p:sp>
            <p:nvSpPr>
              <p:cNvPr id="17" name="矩形 16"/>
              <p:cNvSpPr/>
              <p:nvPr/>
            </p:nvSpPr>
            <p:spPr>
              <a:xfrm>
                <a:off x="5002530" y="552323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师资</a:t>
                </a:r>
              </a:p>
            </p:txBody>
          </p:sp>
          <p:sp>
            <p:nvSpPr>
              <p:cNvPr id="18" name="矩形 17"/>
              <p:cNvSpPr/>
              <p:nvPr/>
            </p:nvSpPr>
            <p:spPr>
              <a:xfrm>
                <a:off x="5710555" y="5517515"/>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资产</a:t>
                </a:r>
              </a:p>
            </p:txBody>
          </p:sp>
          <p:sp>
            <p:nvSpPr>
              <p:cNvPr id="19" name="矩形 18"/>
              <p:cNvSpPr/>
              <p:nvPr/>
            </p:nvSpPr>
            <p:spPr>
              <a:xfrm>
                <a:off x="6424930" y="551815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成绩</a:t>
                </a:r>
              </a:p>
            </p:txBody>
          </p:sp>
          <p:sp>
            <p:nvSpPr>
              <p:cNvPr id="20" name="矩形 19"/>
              <p:cNvSpPr/>
              <p:nvPr/>
            </p:nvSpPr>
            <p:spPr>
              <a:xfrm>
                <a:off x="7112000" y="550672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财务</a:t>
                </a:r>
              </a:p>
            </p:txBody>
          </p:sp>
          <p:sp>
            <p:nvSpPr>
              <p:cNvPr id="21" name="矩形 20"/>
              <p:cNvSpPr/>
              <p:nvPr/>
            </p:nvSpPr>
            <p:spPr>
              <a:xfrm>
                <a:off x="7792720" y="550672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人事</a:t>
                </a:r>
              </a:p>
            </p:txBody>
          </p:sp>
          <p:sp>
            <p:nvSpPr>
              <p:cNvPr id="22" name="矩形 21"/>
              <p:cNvSpPr/>
              <p:nvPr/>
            </p:nvSpPr>
            <p:spPr>
              <a:xfrm>
                <a:off x="8479790" y="550672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1050" dirty="0">
                    <a:latin typeface="微软雅黑" panose="020B0503020204020204" charset="-122"/>
                    <a:ea typeface="微软雅黑" panose="020B0503020204020204" charset="-122"/>
                  </a:rPr>
                  <a:t>......</a:t>
                </a:r>
              </a:p>
            </p:txBody>
          </p:sp>
          <p:sp>
            <p:nvSpPr>
              <p:cNvPr id="23" name="矩形 22"/>
              <p:cNvSpPr/>
              <p:nvPr/>
            </p:nvSpPr>
            <p:spPr>
              <a:xfrm>
                <a:off x="3402965" y="4426585"/>
                <a:ext cx="5923915" cy="91948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latin typeface="微软雅黑" panose="020B0503020204020204" charset="-122"/>
                  <a:ea typeface="微软雅黑" panose="020B0503020204020204" charset="-122"/>
                </a:endParaRPr>
              </a:p>
            </p:txBody>
          </p:sp>
          <p:sp>
            <p:nvSpPr>
              <p:cNvPr id="24" name="文本框 19"/>
              <p:cNvSpPr txBox="1"/>
              <p:nvPr/>
            </p:nvSpPr>
            <p:spPr>
              <a:xfrm>
                <a:off x="3376277" y="4751705"/>
                <a:ext cx="836358" cy="254427"/>
              </a:xfrm>
              <a:prstGeom prst="rect">
                <a:avLst/>
              </a:prstGeom>
              <a:noFill/>
            </p:spPr>
            <p:txBody>
              <a:bodyPr wrap="none" rtlCol="0" anchor="ctr">
                <a:spAutoFit/>
              </a:bodyPr>
              <a:lstStyle/>
              <a:p>
                <a:pPr algn="ctr"/>
                <a:r>
                  <a:rPr lang="zh-CN" altLang="en-US" sz="1200" dirty="0">
                    <a:solidFill>
                      <a:schemeClr val="bg1"/>
                    </a:solidFill>
                    <a:latin typeface="微软雅黑" panose="020B0503020204020204" charset="-122"/>
                    <a:ea typeface="微软雅黑" panose="020B0503020204020204" charset="-122"/>
                  </a:rPr>
                  <a:t>数据处理</a:t>
                </a:r>
              </a:p>
            </p:txBody>
          </p:sp>
          <p:sp>
            <p:nvSpPr>
              <p:cNvPr id="25" name="矩形 24"/>
              <p:cNvSpPr/>
              <p:nvPr/>
            </p:nvSpPr>
            <p:spPr>
              <a:xfrm>
                <a:off x="4265930" y="4933950"/>
                <a:ext cx="819150"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数据稽查</a:t>
                </a:r>
              </a:p>
            </p:txBody>
          </p:sp>
          <p:sp>
            <p:nvSpPr>
              <p:cNvPr id="31" name="矩形 30"/>
              <p:cNvSpPr/>
              <p:nvPr/>
            </p:nvSpPr>
            <p:spPr>
              <a:xfrm>
                <a:off x="5170515" y="4933950"/>
                <a:ext cx="848360"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数据清洗</a:t>
                </a:r>
              </a:p>
            </p:txBody>
          </p:sp>
          <p:sp>
            <p:nvSpPr>
              <p:cNvPr id="33" name="矩形 32"/>
              <p:cNvSpPr/>
              <p:nvPr/>
            </p:nvSpPr>
            <p:spPr>
              <a:xfrm>
                <a:off x="6140005" y="4933950"/>
                <a:ext cx="857250"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数据对比</a:t>
                </a:r>
              </a:p>
            </p:txBody>
          </p:sp>
          <p:sp>
            <p:nvSpPr>
              <p:cNvPr id="34" name="矩形 33"/>
              <p:cNvSpPr/>
              <p:nvPr/>
            </p:nvSpPr>
            <p:spPr>
              <a:xfrm>
                <a:off x="7072515" y="4933950"/>
                <a:ext cx="809590"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a:latin typeface="微软雅黑" panose="020B0503020204020204" charset="-122"/>
                    <a:ea typeface="微软雅黑" panose="020B0503020204020204" charset="-122"/>
                  </a:rPr>
                  <a:t>数据脱敏</a:t>
                </a:r>
              </a:p>
            </p:txBody>
          </p:sp>
          <p:sp>
            <p:nvSpPr>
              <p:cNvPr id="35" name="矩形 34"/>
              <p:cNvSpPr/>
              <p:nvPr/>
            </p:nvSpPr>
            <p:spPr>
              <a:xfrm>
                <a:off x="7975635" y="4933950"/>
                <a:ext cx="1080099"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数据质量管理</a:t>
                </a:r>
              </a:p>
            </p:txBody>
          </p:sp>
          <p:sp>
            <p:nvSpPr>
              <p:cNvPr id="36" name="矩形 35"/>
              <p:cNvSpPr/>
              <p:nvPr/>
            </p:nvSpPr>
            <p:spPr>
              <a:xfrm>
                <a:off x="4265930" y="4545965"/>
                <a:ext cx="4789805"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a:latin typeface="微软雅黑" panose="020B0503020204020204" charset="-122"/>
                    <a:ea typeface="微软雅黑" panose="020B0503020204020204" charset="-122"/>
                  </a:rPr>
                  <a:t>数据清洗融合管理</a:t>
                </a:r>
              </a:p>
            </p:txBody>
          </p:sp>
          <p:sp>
            <p:nvSpPr>
              <p:cNvPr id="37" name="矩形 36"/>
              <p:cNvSpPr/>
              <p:nvPr/>
            </p:nvSpPr>
            <p:spPr>
              <a:xfrm>
                <a:off x="3402965" y="3471545"/>
                <a:ext cx="5923915" cy="91948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latin typeface="微软雅黑" panose="020B0503020204020204" charset="-122"/>
                  <a:ea typeface="微软雅黑" panose="020B0503020204020204" charset="-122"/>
                </a:endParaRPr>
              </a:p>
            </p:txBody>
          </p:sp>
          <p:sp>
            <p:nvSpPr>
              <p:cNvPr id="38" name="文本框 27"/>
              <p:cNvSpPr txBox="1"/>
              <p:nvPr/>
            </p:nvSpPr>
            <p:spPr>
              <a:xfrm>
                <a:off x="3401439" y="3827565"/>
                <a:ext cx="836358" cy="254427"/>
              </a:xfrm>
              <a:prstGeom prst="rect">
                <a:avLst/>
              </a:prstGeom>
              <a:noFill/>
            </p:spPr>
            <p:txBody>
              <a:bodyPr wrap="none" rtlCol="0" anchor="ctr">
                <a:spAutoFit/>
              </a:bodyPr>
              <a:lstStyle/>
              <a:p>
                <a:pPr algn="ctr"/>
                <a:r>
                  <a:rPr lang="zh-CN" altLang="en-US" sz="1200" dirty="0">
                    <a:solidFill>
                      <a:schemeClr val="bg1"/>
                    </a:solidFill>
                    <a:latin typeface="微软雅黑" panose="020B0503020204020204" charset="-122"/>
                    <a:ea typeface="微软雅黑" panose="020B0503020204020204" charset="-122"/>
                  </a:rPr>
                  <a:t>数据仓库</a:t>
                </a:r>
              </a:p>
            </p:txBody>
          </p:sp>
          <p:sp>
            <p:nvSpPr>
              <p:cNvPr id="39" name="流程图: 磁盘 38"/>
              <p:cNvSpPr/>
              <p:nvPr/>
            </p:nvSpPr>
            <p:spPr>
              <a:xfrm>
                <a:off x="4307840" y="3689985"/>
                <a:ext cx="848360" cy="529590"/>
              </a:xfrm>
              <a:prstGeom prst="flowChartMagneticDisk">
                <a:avLst/>
              </a:prstGeom>
              <a:solidFill>
                <a:schemeClr val="accent6"/>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latin typeface="微软雅黑" panose="020B0503020204020204" charset="-122"/>
                    <a:ea typeface="微软雅黑" panose="020B0503020204020204" charset="-122"/>
                  </a:rPr>
                  <a:t>教师</a:t>
                </a:r>
                <a:r>
                  <a:rPr lang="zh-CN" altLang="en-US" sz="900" dirty="0" smtClean="0">
                    <a:latin typeface="微软雅黑" panose="020B0503020204020204" charset="-122"/>
                    <a:ea typeface="微软雅黑" panose="020B0503020204020204" charset="-122"/>
                  </a:rPr>
                  <a:t>主题库</a:t>
                </a:r>
                <a:endParaRPr lang="zh-CN" altLang="en-US" sz="900" dirty="0">
                  <a:latin typeface="微软雅黑" panose="020B0503020204020204" charset="-122"/>
                  <a:ea typeface="微软雅黑" panose="020B0503020204020204" charset="-122"/>
                </a:endParaRPr>
              </a:p>
            </p:txBody>
          </p:sp>
          <p:sp>
            <p:nvSpPr>
              <p:cNvPr id="40" name="流程图: 磁盘 39"/>
              <p:cNvSpPr/>
              <p:nvPr/>
            </p:nvSpPr>
            <p:spPr>
              <a:xfrm>
                <a:off x="5272405" y="3689985"/>
                <a:ext cx="848360" cy="529590"/>
              </a:xfrm>
              <a:prstGeom prst="flowChartMagneticDisk">
                <a:avLst/>
              </a:prstGeom>
              <a:solidFill>
                <a:schemeClr val="accent6"/>
              </a:solidFill>
            </p:spPr>
            <p:style>
              <a:lnRef idx="3">
                <a:schemeClr val="lt1"/>
              </a:lnRef>
              <a:fillRef idx="1">
                <a:schemeClr val="accent4"/>
              </a:fillRef>
              <a:effectRef idx="1">
                <a:schemeClr val="accent4"/>
              </a:effectRef>
              <a:fontRef idx="minor">
                <a:schemeClr val="lt1"/>
              </a:fontRef>
            </p:style>
            <p:txBody>
              <a:bodyPr rtlCol="0" anchor="ctr"/>
              <a:lstStyle/>
              <a:p>
                <a:pPr algn="ctr">
                  <a:spcBef>
                    <a:spcPts val="600"/>
                  </a:spcBef>
                </a:pPr>
                <a:r>
                  <a:rPr lang="zh-CN" altLang="en-US" sz="900" dirty="0">
                    <a:latin typeface="微软雅黑" panose="020B0503020204020204" charset="-122"/>
                    <a:ea typeface="微软雅黑" panose="020B0503020204020204" charset="-122"/>
                  </a:rPr>
                  <a:t>学生主题库</a:t>
                </a:r>
              </a:p>
            </p:txBody>
          </p:sp>
          <p:sp>
            <p:nvSpPr>
              <p:cNvPr id="41" name="流程图: 磁盘 40"/>
              <p:cNvSpPr/>
              <p:nvPr/>
            </p:nvSpPr>
            <p:spPr>
              <a:xfrm>
                <a:off x="6236335" y="3689985"/>
                <a:ext cx="848360" cy="529590"/>
              </a:xfrm>
              <a:prstGeom prst="flowChartMagneticDisk">
                <a:avLst/>
              </a:prstGeom>
              <a:solidFill>
                <a:schemeClr val="accent6"/>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latin typeface="微软雅黑" panose="020B0503020204020204" charset="-122"/>
                    <a:ea typeface="微软雅黑" panose="020B0503020204020204" charset="-122"/>
                  </a:rPr>
                  <a:t>资产主题库</a:t>
                </a:r>
              </a:p>
            </p:txBody>
          </p:sp>
          <p:sp>
            <p:nvSpPr>
              <p:cNvPr id="42" name="流程图: 磁盘 41"/>
              <p:cNvSpPr/>
              <p:nvPr/>
            </p:nvSpPr>
            <p:spPr>
              <a:xfrm>
                <a:off x="7221855" y="3689985"/>
                <a:ext cx="848360" cy="529590"/>
              </a:xfrm>
              <a:prstGeom prst="flowChartMagneticDisk">
                <a:avLst/>
              </a:prstGeom>
              <a:solidFill>
                <a:schemeClr val="accent6"/>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latin typeface="微软雅黑" panose="020B0503020204020204" charset="-122"/>
                    <a:ea typeface="微软雅黑" panose="020B0503020204020204" charset="-122"/>
                  </a:rPr>
                  <a:t>教学主题库</a:t>
                </a:r>
              </a:p>
            </p:txBody>
          </p:sp>
          <p:sp>
            <p:nvSpPr>
              <p:cNvPr id="43" name="流程图: 磁盘 42"/>
              <p:cNvSpPr/>
              <p:nvPr/>
            </p:nvSpPr>
            <p:spPr>
              <a:xfrm>
                <a:off x="8206740" y="3689985"/>
                <a:ext cx="848360" cy="529590"/>
              </a:xfrm>
              <a:prstGeom prst="flowChartMagneticDisk">
                <a:avLst/>
              </a:prstGeom>
              <a:solidFill>
                <a:schemeClr val="accent6"/>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050" dirty="0">
                    <a:latin typeface="微软雅黑" panose="020B0503020204020204" charset="-122"/>
                    <a:ea typeface="微软雅黑" panose="020B0503020204020204" charset="-122"/>
                  </a:rPr>
                  <a:t>......</a:t>
                </a:r>
              </a:p>
            </p:txBody>
          </p:sp>
          <p:sp>
            <p:nvSpPr>
              <p:cNvPr id="44" name="矩形 43"/>
              <p:cNvSpPr/>
              <p:nvPr/>
            </p:nvSpPr>
            <p:spPr>
              <a:xfrm>
                <a:off x="3402965" y="2771140"/>
                <a:ext cx="2883535" cy="63373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latin typeface="微软雅黑" panose="020B0503020204020204" charset="-122"/>
                  <a:ea typeface="微软雅黑" panose="020B0503020204020204" charset="-122"/>
                </a:endParaRPr>
              </a:p>
            </p:txBody>
          </p:sp>
          <p:sp>
            <p:nvSpPr>
              <p:cNvPr id="46" name="文本框 34"/>
              <p:cNvSpPr txBox="1"/>
              <p:nvPr/>
            </p:nvSpPr>
            <p:spPr>
              <a:xfrm>
                <a:off x="3451537" y="2991589"/>
                <a:ext cx="836358" cy="254427"/>
              </a:xfrm>
              <a:prstGeom prst="rect">
                <a:avLst/>
              </a:prstGeom>
              <a:noFill/>
            </p:spPr>
            <p:txBody>
              <a:bodyPr wrap="none" rtlCol="0" anchor="ctr">
                <a:spAutoFit/>
              </a:bodyPr>
              <a:lstStyle/>
              <a:p>
                <a:pPr algn="ctr"/>
                <a:r>
                  <a:rPr lang="zh-CN" altLang="zh-CN" sz="1200" dirty="0">
                    <a:solidFill>
                      <a:schemeClr val="bg1"/>
                    </a:solidFill>
                    <a:latin typeface="微软雅黑" panose="020B0503020204020204" charset="-122"/>
                    <a:ea typeface="微软雅黑" panose="020B0503020204020204" charset="-122"/>
                  </a:rPr>
                  <a:t>数据应用</a:t>
                </a:r>
              </a:p>
            </p:txBody>
          </p:sp>
          <p:sp>
            <p:nvSpPr>
              <p:cNvPr id="47" name="矩形 46"/>
              <p:cNvSpPr/>
              <p:nvPr/>
            </p:nvSpPr>
            <p:spPr>
              <a:xfrm>
                <a:off x="6443345" y="2785110"/>
                <a:ext cx="2883535" cy="63373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latin typeface="微软雅黑" panose="020B0503020204020204" charset="-122"/>
                  <a:ea typeface="微软雅黑" panose="020B0503020204020204" charset="-122"/>
                </a:endParaRPr>
              </a:p>
            </p:txBody>
          </p:sp>
          <p:sp>
            <p:nvSpPr>
              <p:cNvPr id="48" name="文本框 36"/>
              <p:cNvSpPr txBox="1"/>
              <p:nvPr/>
            </p:nvSpPr>
            <p:spPr>
              <a:xfrm>
                <a:off x="6461937" y="2991589"/>
                <a:ext cx="836358" cy="254427"/>
              </a:xfrm>
              <a:prstGeom prst="rect">
                <a:avLst/>
              </a:prstGeom>
              <a:noFill/>
            </p:spPr>
            <p:txBody>
              <a:bodyPr wrap="none" rtlCol="0" anchor="ctr">
                <a:spAutoFit/>
              </a:bodyPr>
              <a:lstStyle/>
              <a:p>
                <a:r>
                  <a:rPr lang="zh-CN" altLang="zh-CN" sz="1200" dirty="0">
                    <a:solidFill>
                      <a:schemeClr val="bg1"/>
                    </a:solidFill>
                    <a:latin typeface="微软雅黑" panose="020B0503020204020204" charset="-122"/>
                    <a:ea typeface="微软雅黑" panose="020B0503020204020204" charset="-122"/>
                  </a:rPr>
                  <a:t>数据开放</a:t>
                </a:r>
              </a:p>
            </p:txBody>
          </p:sp>
          <p:sp>
            <p:nvSpPr>
              <p:cNvPr id="49" name="矩形 48"/>
              <p:cNvSpPr/>
              <p:nvPr/>
            </p:nvSpPr>
            <p:spPr>
              <a:xfrm>
                <a:off x="4265930" y="2974975"/>
                <a:ext cx="534035" cy="287655"/>
              </a:xfrm>
              <a:prstGeom prst="rect">
                <a:avLst/>
              </a:prstGeom>
              <a:solidFill>
                <a:schemeClr val="accent6"/>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督导</a:t>
                </a:r>
              </a:p>
            </p:txBody>
          </p:sp>
          <p:sp>
            <p:nvSpPr>
              <p:cNvPr id="50" name="矩形 49"/>
              <p:cNvSpPr/>
              <p:nvPr/>
            </p:nvSpPr>
            <p:spPr>
              <a:xfrm>
                <a:off x="4922520" y="2974975"/>
                <a:ext cx="534035" cy="287655"/>
              </a:xfrm>
              <a:prstGeom prst="rect">
                <a:avLst/>
              </a:prstGeom>
              <a:solidFill>
                <a:schemeClr val="accent6"/>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教务</a:t>
                </a:r>
              </a:p>
            </p:txBody>
          </p:sp>
          <p:sp>
            <p:nvSpPr>
              <p:cNvPr id="51" name="矩形 50"/>
              <p:cNvSpPr/>
              <p:nvPr/>
            </p:nvSpPr>
            <p:spPr>
              <a:xfrm>
                <a:off x="5578475" y="2974975"/>
                <a:ext cx="657859" cy="287655"/>
              </a:xfrm>
              <a:prstGeom prst="rect">
                <a:avLst/>
              </a:prstGeom>
              <a:solidFill>
                <a:schemeClr val="accent6"/>
              </a:solidFill>
            </p:spPr>
            <p:style>
              <a:lnRef idx="3">
                <a:schemeClr val="lt1"/>
              </a:lnRef>
              <a:fillRef idx="1">
                <a:schemeClr val="accent6"/>
              </a:fillRef>
              <a:effectRef idx="1">
                <a:schemeClr val="accent6"/>
              </a:effectRef>
              <a:fontRef idx="minor">
                <a:schemeClr val="lt1"/>
              </a:fontRef>
            </p:style>
            <p:txBody>
              <a:bodyPr rtlCol="0" anchor="ctr"/>
              <a:lstStyle/>
              <a:p>
                <a:pPr algn="just"/>
                <a:r>
                  <a:rPr lang="zh-CN" altLang="en-US" sz="1050" dirty="0">
                    <a:latin typeface="微软雅黑" panose="020B0503020204020204" charset="-122"/>
                    <a:ea typeface="微软雅黑" panose="020B0503020204020204" charset="-122"/>
                  </a:rPr>
                  <a:t>后勤</a:t>
                </a:r>
                <a:r>
                  <a:rPr lang="en-US" altLang="zh-CN" sz="1050" dirty="0">
                    <a:latin typeface="微软雅黑" panose="020B0503020204020204" charset="-122"/>
                    <a:ea typeface="微软雅黑" panose="020B0503020204020204" charset="-122"/>
                  </a:rPr>
                  <a:t>......</a:t>
                </a:r>
              </a:p>
            </p:txBody>
          </p:sp>
          <p:sp>
            <p:nvSpPr>
              <p:cNvPr id="52" name="矩形 51"/>
              <p:cNvSpPr/>
              <p:nvPr/>
            </p:nvSpPr>
            <p:spPr>
              <a:xfrm>
                <a:off x="7298294" y="2974975"/>
                <a:ext cx="650635" cy="287655"/>
              </a:xfrm>
              <a:prstGeom prst="rect">
                <a:avLst/>
              </a:prstGeom>
              <a:solidFill>
                <a:schemeClr val="accent6"/>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文件</a:t>
                </a:r>
              </a:p>
            </p:txBody>
          </p:sp>
          <p:sp>
            <p:nvSpPr>
              <p:cNvPr id="53" name="矩形 52"/>
              <p:cNvSpPr/>
              <p:nvPr/>
            </p:nvSpPr>
            <p:spPr>
              <a:xfrm>
                <a:off x="8070215" y="2974975"/>
                <a:ext cx="985520" cy="287655"/>
              </a:xfrm>
              <a:prstGeom prst="rect">
                <a:avLst/>
              </a:prstGeom>
              <a:solidFill>
                <a:schemeClr val="accent6"/>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数据分析</a:t>
                </a:r>
                <a:r>
                  <a:rPr lang="en-US" altLang="zh-CN" sz="1050" dirty="0">
                    <a:latin typeface="微软雅黑" panose="020B0503020204020204" charset="-122"/>
                    <a:ea typeface="微软雅黑" panose="020B0503020204020204" charset="-122"/>
                  </a:rPr>
                  <a:t>......</a:t>
                </a:r>
              </a:p>
            </p:txBody>
          </p:sp>
          <p:sp>
            <p:nvSpPr>
              <p:cNvPr id="54" name="矩形 53"/>
              <p:cNvSpPr/>
              <p:nvPr/>
            </p:nvSpPr>
            <p:spPr>
              <a:xfrm>
                <a:off x="2030095" y="2770505"/>
                <a:ext cx="1270000" cy="318135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latin typeface="微软雅黑" panose="020B0503020204020204" charset="-122"/>
                  <a:ea typeface="微软雅黑" panose="020B0503020204020204" charset="-122"/>
                </a:endParaRPr>
              </a:p>
            </p:txBody>
          </p:sp>
          <p:sp>
            <p:nvSpPr>
              <p:cNvPr id="55" name="文本框 44"/>
              <p:cNvSpPr txBox="1"/>
              <p:nvPr/>
            </p:nvSpPr>
            <p:spPr>
              <a:xfrm>
                <a:off x="2193961" y="3152788"/>
                <a:ext cx="942265" cy="267943"/>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rPr>
                  <a:t>元数据规范</a:t>
                </a:r>
              </a:p>
            </p:txBody>
          </p:sp>
          <p:sp>
            <p:nvSpPr>
              <p:cNvPr id="56" name="文本框 45"/>
              <p:cNvSpPr txBox="1"/>
              <p:nvPr/>
            </p:nvSpPr>
            <p:spPr>
              <a:xfrm>
                <a:off x="2193961" y="3888581"/>
                <a:ext cx="942265" cy="267943"/>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rPr>
                  <a:t>数据代码集</a:t>
                </a:r>
              </a:p>
            </p:txBody>
          </p:sp>
          <p:sp>
            <p:nvSpPr>
              <p:cNvPr id="57" name="文本框 46"/>
              <p:cNvSpPr txBox="1"/>
              <p:nvPr/>
            </p:nvSpPr>
            <p:spPr>
              <a:xfrm>
                <a:off x="2382885" y="4696654"/>
                <a:ext cx="629665" cy="267943"/>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rPr>
                  <a:t>数据集</a:t>
                </a:r>
              </a:p>
            </p:txBody>
          </p:sp>
          <p:sp>
            <p:nvSpPr>
              <p:cNvPr id="58" name="文本框 47"/>
              <p:cNvSpPr txBox="1"/>
              <p:nvPr/>
            </p:nvSpPr>
            <p:spPr>
              <a:xfrm>
                <a:off x="2115811" y="5448914"/>
                <a:ext cx="1098564" cy="267943"/>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rPr>
                  <a:t>数据交换规范</a:t>
                </a:r>
              </a:p>
            </p:txBody>
          </p:sp>
        </p:grpSp>
        <p:sp>
          <p:nvSpPr>
            <p:cNvPr id="12" name="TextBox 57"/>
            <p:cNvSpPr txBox="1"/>
            <p:nvPr/>
          </p:nvSpPr>
          <p:spPr>
            <a:xfrm>
              <a:off x="6588224" y="2268076"/>
              <a:ext cx="2160240" cy="267765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实现数据</a:t>
              </a:r>
              <a:r>
                <a:rPr lang="zh-CN" altLang="en-US" sz="1400" b="1" dirty="0" smtClean="0">
                  <a:solidFill>
                    <a:srgbClr val="F15929"/>
                  </a:solidFill>
                  <a:latin typeface="微软雅黑" panose="020B0503020204020204" charset="-122"/>
                  <a:ea typeface="微软雅黑" panose="020B0503020204020204" charset="-122"/>
                </a:rPr>
                <a:t>互联互通</a:t>
              </a:r>
            </a:p>
            <a:p>
              <a:pPr marL="285750"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打破</a:t>
              </a:r>
              <a:r>
                <a:rPr lang="zh-CN" altLang="en-US" sz="1400" b="1" dirty="0" smtClean="0">
                  <a:solidFill>
                    <a:srgbClr val="F15929"/>
                  </a:solidFill>
                  <a:latin typeface="微软雅黑" panose="020B0503020204020204" charset="-122"/>
                  <a:ea typeface="微软雅黑" panose="020B0503020204020204" charset="-122"/>
                </a:rPr>
                <a:t>信息孤岛</a:t>
              </a:r>
            </a:p>
            <a:p>
              <a:pPr marL="285750"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建立统一的</a:t>
              </a:r>
              <a:r>
                <a:rPr lang="zh-CN" altLang="en-US" sz="1400" b="1" dirty="0" smtClean="0">
                  <a:solidFill>
                    <a:srgbClr val="F15929"/>
                  </a:solidFill>
                  <a:latin typeface="微软雅黑" panose="020B0503020204020204" charset="-122"/>
                  <a:ea typeface="微软雅黑" panose="020B0503020204020204" charset="-122"/>
                </a:rPr>
                <a:t>数据标准</a:t>
              </a:r>
            </a:p>
            <a:p>
              <a:pPr marL="285750"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建立</a:t>
              </a:r>
              <a:r>
                <a:rPr lang="zh-CN" altLang="en-US" sz="1400" b="1" dirty="0" smtClean="0">
                  <a:solidFill>
                    <a:srgbClr val="F15929"/>
                  </a:solidFill>
                  <a:latin typeface="微软雅黑" panose="020B0503020204020204" charset="-122"/>
                  <a:ea typeface="微软雅黑" panose="020B0503020204020204" charset="-122"/>
                </a:rPr>
                <a:t>开放</a:t>
              </a:r>
              <a:r>
                <a:rPr lang="zh-CN" altLang="en-US" sz="1400" dirty="0" smtClean="0">
                  <a:latin typeface="微软雅黑" panose="020B0503020204020204" charset="-122"/>
                  <a:ea typeface="微软雅黑" panose="020B0503020204020204" charset="-122"/>
                </a:rPr>
                <a:t>的数据服务</a:t>
              </a:r>
              <a:endParaRPr lang="en-US" altLang="zh-CN" sz="1400" dirty="0" smtClean="0">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实现数据</a:t>
              </a:r>
              <a:r>
                <a:rPr lang="zh-CN" altLang="en-US" sz="1400" b="1" dirty="0" smtClean="0">
                  <a:solidFill>
                    <a:srgbClr val="F15929"/>
                  </a:solidFill>
                  <a:latin typeface="微软雅黑" panose="020B0503020204020204" charset="-122"/>
                  <a:ea typeface="微软雅黑" panose="020B0503020204020204" charset="-122"/>
                </a:rPr>
                <a:t>集中管理</a:t>
              </a:r>
              <a:endParaRPr lang="en-US" altLang="zh-CN" sz="1400" b="1" dirty="0" smtClean="0">
                <a:solidFill>
                  <a:srgbClr val="F15929"/>
                </a:solidFill>
                <a:latin typeface="微软雅黑" panose="020B0503020204020204" charset="-122"/>
                <a:ea typeface="微软雅黑" panose="020B0503020204020204" charset="-122"/>
              </a:endParaRPr>
            </a:p>
            <a:p>
              <a:pPr marL="285750" lvl="1"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诊断结果</a:t>
              </a:r>
              <a:r>
                <a:rPr lang="zh-CN" altLang="en-US" sz="1400" b="1" dirty="0">
                  <a:solidFill>
                    <a:srgbClr val="F15929"/>
                  </a:solidFill>
                  <a:latin typeface="微软雅黑" panose="020B0503020204020204" charset="-122"/>
                  <a:ea typeface="微软雅黑" panose="020B0503020204020204" charset="-122"/>
                </a:rPr>
                <a:t>准确完整</a:t>
              </a:r>
            </a:p>
          </p:txBody>
        </p:sp>
      </p:grpSp>
      <p:sp>
        <p:nvSpPr>
          <p:cNvPr id="59" name="矩形 58"/>
          <p:cNvSpPr/>
          <p:nvPr/>
        </p:nvSpPr>
        <p:spPr>
          <a:xfrm>
            <a:off x="1438275" y="1343271"/>
            <a:ext cx="8214385" cy="1569660"/>
          </a:xfrm>
          <a:prstGeom prst="rect">
            <a:avLst/>
          </a:prstGeom>
        </p:spPr>
        <p:txBody>
          <a:bodyPr wrap="square">
            <a:spAutoFit/>
          </a:bodyPr>
          <a:lstStyle/>
          <a:p>
            <a:pPr algn="just" hangingPunct="0">
              <a:lnSpc>
                <a:spcPct val="150000"/>
              </a:lnSpc>
            </a:pPr>
            <a:r>
              <a:rPr lang="zh-CN" altLang="en-US" sz="1600" dirty="0" smtClean="0">
                <a:latin typeface="Times New Roman" panose="02020603050405020304" pitchFamily="18" charset="0"/>
                <a:ea typeface="微软雅黑" panose="020B0503020204020204" charset="-122"/>
              </a:rPr>
              <a:t>        </a:t>
            </a:r>
            <a:r>
              <a:rPr lang="zh-CN" altLang="en-US" sz="1600" b="1" dirty="0" smtClean="0">
                <a:latin typeface="Times New Roman" panose="02020603050405020304" pitchFamily="18" charset="0"/>
                <a:ea typeface="微软雅黑" panose="020B0503020204020204" charset="-122"/>
              </a:rPr>
              <a:t>建设面向应用</a:t>
            </a:r>
            <a:r>
              <a:rPr lang="zh-CN" altLang="en-US" sz="1600" b="1" dirty="0">
                <a:latin typeface="Times New Roman" panose="02020603050405020304" pitchFamily="18" charset="0"/>
                <a:ea typeface="微软雅黑" panose="020B0503020204020204" charset="-122"/>
              </a:rPr>
              <a:t>、安全可靠、操作便捷、技术先进、规范统一、灵活可扩展的数据中心</a:t>
            </a:r>
            <a:r>
              <a:rPr lang="zh-CN" altLang="en-US" sz="1600" dirty="0">
                <a:latin typeface="Times New Roman" panose="02020603050405020304" pitchFamily="18" charset="0"/>
                <a:ea typeface="微软雅黑" panose="020B0503020204020204" charset="-122"/>
              </a:rPr>
              <a:t>，通过数据交换工具进行数据过滤、清洗和双向传递，实现各业务系统和数据中心之间的数据交换和共享</a:t>
            </a:r>
            <a:r>
              <a:rPr lang="zh-CN" altLang="en-US" sz="1600" dirty="0" smtClean="0">
                <a:latin typeface="Times New Roman" panose="02020603050405020304" pitchFamily="18" charset="0"/>
                <a:ea typeface="微软雅黑" panose="020B0503020204020204" charset="-122"/>
              </a:rPr>
              <a:t>，为</a:t>
            </a:r>
            <a:r>
              <a:rPr lang="zh-CN" altLang="en-US" sz="1600" dirty="0">
                <a:latin typeface="Times New Roman" panose="02020603050405020304" pitchFamily="18" charset="0"/>
                <a:ea typeface="微软雅黑" panose="020B0503020204020204" charset="-122"/>
              </a:rPr>
              <a:t>质量诊断与</a:t>
            </a:r>
            <a:r>
              <a:rPr lang="zh-CN" altLang="en-US" sz="1600" dirty="0" smtClean="0">
                <a:latin typeface="Times New Roman" panose="02020603050405020304" pitchFamily="18" charset="0"/>
                <a:ea typeface="微软雅黑" panose="020B0503020204020204" charset="-122"/>
              </a:rPr>
              <a:t>改进提供</a:t>
            </a:r>
            <a:r>
              <a:rPr lang="zh-CN" altLang="en-US" sz="1600" dirty="0">
                <a:latin typeface="Times New Roman" panose="02020603050405020304" pitchFamily="18" charset="0"/>
                <a:ea typeface="微软雅黑" panose="020B0503020204020204" charset="-122"/>
              </a:rPr>
              <a:t>数据来源与依据，</a:t>
            </a:r>
            <a:r>
              <a:rPr lang="zh-CN" altLang="en-US" sz="1600" dirty="0" smtClean="0">
                <a:latin typeface="Times New Roman" panose="02020603050405020304" pitchFamily="18" charset="0"/>
                <a:ea typeface="微软雅黑" panose="020B0503020204020204" charset="-122"/>
              </a:rPr>
              <a:t>更好地支撑</a:t>
            </a:r>
            <a:r>
              <a:rPr lang="zh-CN" altLang="en-US" sz="1600" dirty="0">
                <a:latin typeface="Times New Roman" panose="02020603050405020304" pitchFamily="18" charset="0"/>
                <a:ea typeface="微软雅黑" panose="020B0503020204020204" charset="-122"/>
              </a:rPr>
              <a:t>诊断工作数据生成与数据分析。</a:t>
            </a:r>
          </a:p>
        </p:txBody>
      </p:sp>
      <p:sp>
        <p:nvSpPr>
          <p:cNvPr id="60" name="TextBox 59"/>
          <p:cNvSpPr txBox="1"/>
          <p:nvPr/>
        </p:nvSpPr>
        <p:spPr>
          <a:xfrm>
            <a:off x="-207916" y="608122"/>
            <a:ext cx="2515472"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数据</a:t>
            </a:r>
            <a:r>
              <a:rPr lang="zh-CN" altLang="en-US" b="1" dirty="0">
                <a:solidFill>
                  <a:srgbClr val="C00000"/>
                </a:solidFill>
                <a:latin typeface="微软雅黑" pitchFamily="34" charset="-122"/>
                <a:ea typeface="微软雅黑" pitchFamily="34" charset="-122"/>
              </a:rPr>
              <a:t>中心</a:t>
            </a:r>
            <a:r>
              <a:rPr lang="zh-CN" altLang="en-US" b="1" dirty="0" smtClean="0">
                <a:solidFill>
                  <a:srgbClr val="C00000"/>
                </a:solidFill>
                <a:latin typeface="微软雅黑" pitchFamily="34" charset="-122"/>
                <a:ea typeface="微软雅黑" pitchFamily="34" charset="-122"/>
              </a:rPr>
              <a:t>建设</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687295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21</a:t>
            </a:r>
            <a:endParaRPr lang="zh-CN" altLang="en-US" sz="1600" b="1" dirty="0">
              <a:solidFill>
                <a:prstClr val="white"/>
              </a:solidFill>
            </a:endParaRPr>
          </a:p>
        </p:txBody>
      </p:sp>
      <p:cxnSp>
        <p:nvCxnSpPr>
          <p:cNvPr id="32" name="直接连接符 31"/>
          <p:cNvCxnSpPr/>
          <p:nvPr/>
        </p:nvCxnSpPr>
        <p:spPr>
          <a:xfrm>
            <a:off x="1768416" y="404813"/>
            <a:ext cx="9852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152525" y="1536122"/>
            <a:ext cx="9716962" cy="4857782"/>
            <a:chOff x="159092" y="654567"/>
            <a:chExt cx="8886595" cy="4961954"/>
          </a:xfrm>
        </p:grpSpPr>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092" y="654567"/>
              <a:ext cx="5060979" cy="4961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4" y="781455"/>
              <a:ext cx="2817503" cy="4835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364532" y="985292"/>
              <a:ext cx="803973" cy="2448272"/>
            </a:xfrm>
            <a:prstGeom prst="rect">
              <a:avLst/>
            </a:prstGeom>
            <a:noFill/>
          </p:spPr>
          <p:txBody>
            <a:bodyPr vert="eaVert" wrap="square" rtlCol="0" anchor="ctr" anchorCtr="1">
              <a:spAutoFit/>
            </a:bodyPr>
            <a:lstStyle/>
            <a:p>
              <a:pPr algn="ctr" fontAlgn="ctr" hangingPunct="0">
                <a:lnSpc>
                  <a:spcPct val="150000"/>
                </a:lnSpc>
              </a:pPr>
              <a:r>
                <a:rPr lang="zh-CN" altLang="en-US" sz="1200" b="1" dirty="0">
                  <a:latin typeface="微软雅黑" panose="020B0503020204020204" charset="-122"/>
                  <a:ea typeface="微软雅黑" panose="020B0503020204020204" charset="-122"/>
                </a:rPr>
                <a:t>平台功能结构图</a:t>
              </a:r>
              <a:endParaRPr lang="en-US" altLang="zh-CN" sz="1200" b="1" dirty="0">
                <a:latin typeface="微软雅黑" panose="020B0503020204020204" charset="-122"/>
                <a:ea typeface="微软雅黑" panose="020B0503020204020204" charset="-122"/>
              </a:endParaRPr>
            </a:p>
            <a:p>
              <a:pPr algn="ctr" fontAlgn="ctr" hangingPunct="0">
                <a:lnSpc>
                  <a:spcPct val="150000"/>
                </a:lnSpc>
              </a:pPr>
              <a:r>
                <a:rPr lang="zh-CN" altLang="en-US" sz="1200" b="1" dirty="0">
                  <a:latin typeface="微软雅黑" panose="020B0503020204020204" charset="-122"/>
                  <a:ea typeface="微软雅黑" panose="020B0503020204020204" charset="-122"/>
                </a:rPr>
                <a:t>平台总体框架图</a:t>
              </a:r>
            </a:p>
          </p:txBody>
        </p:sp>
        <p:sp>
          <p:nvSpPr>
            <p:cNvPr id="19" name="左右箭头 18"/>
            <p:cNvSpPr/>
            <p:nvPr/>
          </p:nvSpPr>
          <p:spPr>
            <a:xfrm>
              <a:off x="5304854" y="1005880"/>
              <a:ext cx="707306" cy="360040"/>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sp>
        <p:nvSpPr>
          <p:cNvPr id="20" name="TextBox 19"/>
          <p:cNvSpPr txBox="1"/>
          <p:nvPr/>
        </p:nvSpPr>
        <p:spPr>
          <a:xfrm>
            <a:off x="-225532" y="614829"/>
            <a:ext cx="2489201"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信息</a:t>
            </a:r>
            <a:r>
              <a:rPr lang="zh-CN" altLang="en-US" b="1" dirty="0">
                <a:solidFill>
                  <a:srgbClr val="C00000"/>
                </a:solidFill>
                <a:latin typeface="微软雅黑" pitchFamily="34" charset="-122"/>
                <a:ea typeface="微软雅黑" pitchFamily="34" charset="-122"/>
              </a:rPr>
              <a:t>平台</a:t>
            </a:r>
            <a:r>
              <a:rPr lang="zh-CN" altLang="en-US" b="1" dirty="0" smtClean="0">
                <a:solidFill>
                  <a:srgbClr val="C00000"/>
                </a:solidFill>
                <a:latin typeface="微软雅黑" pitchFamily="34" charset="-122"/>
                <a:ea typeface="微软雅黑" pitchFamily="34" charset="-122"/>
              </a:rPr>
              <a:t>建设</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102576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22</a:t>
            </a:r>
            <a:endParaRPr lang="zh-CN" altLang="en-US" sz="1600" b="1" dirty="0">
              <a:solidFill>
                <a:prstClr val="white"/>
              </a:solidFill>
            </a:endParaRPr>
          </a:p>
        </p:txBody>
      </p:sp>
      <p:cxnSp>
        <p:nvCxnSpPr>
          <p:cNvPr id="32" name="直接连接符 31"/>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465700" y="1450256"/>
            <a:ext cx="8790982" cy="4780597"/>
            <a:chOff x="210350" y="769546"/>
            <a:chExt cx="8790982" cy="4780597"/>
          </a:xfrm>
        </p:grpSpPr>
        <p:sp>
          <p:nvSpPr>
            <p:cNvPr id="11" name="TextBox 10"/>
            <p:cNvSpPr txBox="1"/>
            <p:nvPr/>
          </p:nvSpPr>
          <p:spPr>
            <a:xfrm>
              <a:off x="355657" y="769546"/>
              <a:ext cx="2885225" cy="364408"/>
            </a:xfrm>
            <a:prstGeom prst="rect">
              <a:avLst/>
            </a:prstGeom>
            <a:noFill/>
          </p:spPr>
          <p:txBody>
            <a:bodyPr wrap="square" lIns="71323" tIns="35662" rIns="71323" bIns="35662" rtlCol="0">
              <a:spAutoFit/>
            </a:bodyPr>
            <a:lstStyle/>
            <a:p>
              <a:endParaRPr lang="zh-CN" altLang="en-US" sz="1900" b="1" dirty="0">
                <a:solidFill>
                  <a:srgbClr val="FF0000"/>
                </a:solidFill>
                <a:latin typeface="微软雅黑" panose="020B0503020204020204" charset="-122"/>
                <a:ea typeface="微软雅黑" panose="020B0503020204020204" charset="-122"/>
              </a:endParaRPr>
            </a:p>
          </p:txBody>
        </p:sp>
        <p:sp>
          <p:nvSpPr>
            <p:cNvPr id="12" name="椭圆 11"/>
            <p:cNvSpPr/>
            <p:nvPr/>
          </p:nvSpPr>
          <p:spPr>
            <a:xfrm>
              <a:off x="2916384" y="3469137"/>
              <a:ext cx="3075710" cy="1801073"/>
            </a:xfrm>
            <a:prstGeom prst="ellipse">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dirty="0"/>
            </a:p>
          </p:txBody>
        </p:sp>
        <p:sp>
          <p:nvSpPr>
            <p:cNvPr id="13" name="椭圆 12"/>
            <p:cNvSpPr/>
            <p:nvPr/>
          </p:nvSpPr>
          <p:spPr>
            <a:xfrm>
              <a:off x="2992582" y="769546"/>
              <a:ext cx="3075710" cy="1801073"/>
            </a:xfrm>
            <a:prstGeom prst="ellipse">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dirty="0"/>
            </a:p>
          </p:txBody>
        </p:sp>
        <p:sp>
          <p:nvSpPr>
            <p:cNvPr id="15" name="椭圆 14"/>
            <p:cNvSpPr/>
            <p:nvPr/>
          </p:nvSpPr>
          <p:spPr>
            <a:xfrm>
              <a:off x="5696737" y="2024562"/>
              <a:ext cx="3304595" cy="1939618"/>
            </a:xfrm>
            <a:prstGeom prst="ellipse">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dirty="0"/>
            </a:p>
          </p:txBody>
        </p:sp>
        <p:sp>
          <p:nvSpPr>
            <p:cNvPr id="16" name="椭圆 15"/>
            <p:cNvSpPr/>
            <p:nvPr/>
          </p:nvSpPr>
          <p:spPr>
            <a:xfrm>
              <a:off x="3487888" y="4722875"/>
              <a:ext cx="415637" cy="290967"/>
            </a:xfrm>
            <a:prstGeom prst="ellipse">
              <a:avLst/>
            </a:prstGeom>
          </p:spPr>
          <p:style>
            <a:lnRef idx="1">
              <a:schemeClr val="accent5"/>
            </a:lnRef>
            <a:fillRef idx="2">
              <a:schemeClr val="accent5"/>
            </a:fillRef>
            <a:effectRef idx="1">
              <a:schemeClr val="accent5"/>
            </a:effectRef>
            <a:fontRef idx="minor">
              <a:schemeClr val="dk1"/>
            </a:fontRef>
          </p:style>
          <p:txBody>
            <a:bodyPr lIns="71323" tIns="35662" rIns="71323" bIns="35662" rtlCol="0" anchor="ctr"/>
            <a:lstStyle/>
            <a:p>
              <a:pPr algn="ctr"/>
              <a:endParaRPr lang="zh-CN" altLang="en-US" sz="900" dirty="0"/>
            </a:p>
          </p:txBody>
        </p:sp>
        <p:sp>
          <p:nvSpPr>
            <p:cNvPr id="17" name="TextBox 16"/>
            <p:cNvSpPr txBox="1"/>
            <p:nvPr/>
          </p:nvSpPr>
          <p:spPr>
            <a:xfrm>
              <a:off x="3936095" y="4998885"/>
              <a:ext cx="1160527" cy="318242"/>
            </a:xfrm>
            <a:prstGeom prst="rect">
              <a:avLst/>
            </a:prstGeom>
            <a:noFill/>
          </p:spPr>
          <p:txBody>
            <a:bodyPr wrap="square" lIns="71323" tIns="35662" rIns="71323" bIns="35662" rtlCol="0">
              <a:spAutoFit/>
            </a:bodyPr>
            <a:lstStyle/>
            <a:p>
              <a:pPr algn="ctr"/>
              <a:r>
                <a:rPr lang="zh-CN" altLang="en-US" sz="1600" b="1" dirty="0">
                  <a:solidFill>
                    <a:schemeClr val="tx1">
                      <a:lumMod val="75000"/>
                      <a:lumOff val="25000"/>
                    </a:schemeClr>
                  </a:solidFill>
                  <a:latin typeface="微软雅黑" panose="020B0503020204020204" charset="-122"/>
                  <a:ea typeface="微软雅黑" panose="020B0503020204020204" charset="-122"/>
                </a:rPr>
                <a:t>基础设施</a:t>
              </a:r>
            </a:p>
          </p:txBody>
        </p:sp>
        <p:sp>
          <p:nvSpPr>
            <p:cNvPr id="18" name="TextBox 17"/>
            <p:cNvSpPr txBox="1"/>
            <p:nvPr/>
          </p:nvSpPr>
          <p:spPr>
            <a:xfrm>
              <a:off x="3446326" y="4743260"/>
              <a:ext cx="498765" cy="210520"/>
            </a:xfrm>
            <a:prstGeom prst="rect">
              <a:avLst/>
            </a:prstGeom>
            <a:noFill/>
          </p:spPr>
          <p:txBody>
            <a:bodyPr wrap="square" lIns="71323" tIns="35662" rIns="71323" bIns="35662" rtlCol="0">
              <a:spAutoFit/>
            </a:bodyPr>
            <a:lstStyle/>
            <a:p>
              <a:pPr algn="ctr"/>
              <a:r>
                <a:rPr lang="zh-CN" altLang="en-US" sz="900" b="1" dirty="0">
                  <a:latin typeface="微软雅黑" panose="020B0503020204020204" charset="-122"/>
                  <a:ea typeface="微软雅黑" panose="020B0503020204020204" charset="-122"/>
                </a:rPr>
                <a:t>服务器</a:t>
              </a:r>
            </a:p>
          </p:txBody>
        </p:sp>
        <p:sp>
          <p:nvSpPr>
            <p:cNvPr id="19" name="椭圆 18"/>
            <p:cNvSpPr/>
            <p:nvPr/>
          </p:nvSpPr>
          <p:spPr>
            <a:xfrm>
              <a:off x="4043795" y="4722875"/>
              <a:ext cx="415637" cy="290967"/>
            </a:xfrm>
            <a:prstGeom prst="ellipse">
              <a:avLst/>
            </a:prstGeom>
          </p:spPr>
          <p:style>
            <a:lnRef idx="1">
              <a:schemeClr val="accent5"/>
            </a:lnRef>
            <a:fillRef idx="2">
              <a:schemeClr val="accent5"/>
            </a:fillRef>
            <a:effectRef idx="1">
              <a:schemeClr val="accent5"/>
            </a:effectRef>
            <a:fontRef idx="minor">
              <a:schemeClr val="dk1"/>
            </a:fontRef>
          </p:style>
          <p:txBody>
            <a:bodyPr lIns="71323" tIns="35662" rIns="71323" bIns="35662" rtlCol="0" anchor="ctr"/>
            <a:lstStyle/>
            <a:p>
              <a:pPr algn="ctr"/>
              <a:endParaRPr lang="zh-CN" altLang="en-US" sz="900" dirty="0"/>
            </a:p>
          </p:txBody>
        </p:sp>
        <p:sp>
          <p:nvSpPr>
            <p:cNvPr id="20" name="TextBox 19"/>
            <p:cNvSpPr txBox="1"/>
            <p:nvPr/>
          </p:nvSpPr>
          <p:spPr>
            <a:xfrm>
              <a:off x="4002233" y="4743260"/>
              <a:ext cx="498765" cy="210520"/>
            </a:xfrm>
            <a:prstGeom prst="rect">
              <a:avLst/>
            </a:prstGeom>
            <a:noFill/>
          </p:spPr>
          <p:txBody>
            <a:bodyPr wrap="square" lIns="71323" tIns="35662" rIns="71323" bIns="35662" rtlCol="0">
              <a:spAutoFit/>
            </a:bodyPr>
            <a:lstStyle/>
            <a:p>
              <a:pPr algn="ctr"/>
              <a:r>
                <a:rPr lang="zh-CN" altLang="en-US" sz="900" b="1" dirty="0">
                  <a:latin typeface="微软雅黑" panose="020B0503020204020204" charset="-122"/>
                  <a:ea typeface="微软雅黑" panose="020B0503020204020204" charset="-122"/>
                </a:rPr>
                <a:t>网络</a:t>
              </a:r>
            </a:p>
          </p:txBody>
        </p:sp>
        <p:sp>
          <p:nvSpPr>
            <p:cNvPr id="21" name="椭圆 20"/>
            <p:cNvSpPr/>
            <p:nvPr/>
          </p:nvSpPr>
          <p:spPr>
            <a:xfrm>
              <a:off x="4584118" y="4722875"/>
              <a:ext cx="415637" cy="290967"/>
            </a:xfrm>
            <a:prstGeom prst="ellipse">
              <a:avLst/>
            </a:prstGeom>
          </p:spPr>
          <p:style>
            <a:lnRef idx="1">
              <a:schemeClr val="accent5"/>
            </a:lnRef>
            <a:fillRef idx="2">
              <a:schemeClr val="accent5"/>
            </a:fillRef>
            <a:effectRef idx="1">
              <a:schemeClr val="accent5"/>
            </a:effectRef>
            <a:fontRef idx="minor">
              <a:schemeClr val="dk1"/>
            </a:fontRef>
          </p:style>
          <p:txBody>
            <a:bodyPr lIns="71323" tIns="35662" rIns="71323" bIns="35662" rtlCol="0" anchor="ctr"/>
            <a:lstStyle/>
            <a:p>
              <a:pPr algn="ctr"/>
              <a:endParaRPr lang="zh-CN" altLang="en-US" sz="900" dirty="0"/>
            </a:p>
          </p:txBody>
        </p:sp>
        <p:sp>
          <p:nvSpPr>
            <p:cNvPr id="22" name="TextBox 21"/>
            <p:cNvSpPr txBox="1"/>
            <p:nvPr/>
          </p:nvSpPr>
          <p:spPr>
            <a:xfrm>
              <a:off x="4563338" y="4743260"/>
              <a:ext cx="498765" cy="210520"/>
            </a:xfrm>
            <a:prstGeom prst="rect">
              <a:avLst/>
            </a:prstGeom>
            <a:noFill/>
          </p:spPr>
          <p:txBody>
            <a:bodyPr wrap="square" lIns="71323" tIns="35662" rIns="71323" bIns="35662" rtlCol="0">
              <a:spAutoFit/>
            </a:bodyPr>
            <a:lstStyle/>
            <a:p>
              <a:pPr algn="ctr"/>
              <a:r>
                <a:rPr lang="zh-CN" altLang="en-US" sz="900" b="1" dirty="0">
                  <a:latin typeface="微软雅黑" panose="020B0503020204020204" charset="-122"/>
                  <a:ea typeface="微软雅黑" panose="020B0503020204020204" charset="-122"/>
                </a:rPr>
                <a:t>存储</a:t>
              </a:r>
            </a:p>
          </p:txBody>
        </p:sp>
        <p:sp>
          <p:nvSpPr>
            <p:cNvPr id="23" name="椭圆 22"/>
            <p:cNvSpPr/>
            <p:nvPr/>
          </p:nvSpPr>
          <p:spPr>
            <a:xfrm>
              <a:off x="5106514" y="4722875"/>
              <a:ext cx="415637" cy="290967"/>
            </a:xfrm>
            <a:prstGeom prst="ellipse">
              <a:avLst/>
            </a:prstGeom>
          </p:spPr>
          <p:style>
            <a:lnRef idx="1">
              <a:schemeClr val="accent5"/>
            </a:lnRef>
            <a:fillRef idx="2">
              <a:schemeClr val="accent5"/>
            </a:fillRef>
            <a:effectRef idx="1">
              <a:schemeClr val="accent5"/>
            </a:effectRef>
            <a:fontRef idx="minor">
              <a:schemeClr val="dk1"/>
            </a:fontRef>
          </p:style>
          <p:txBody>
            <a:bodyPr lIns="71323" tIns="35662" rIns="71323" bIns="35662" rtlCol="0" anchor="ctr"/>
            <a:lstStyle/>
            <a:p>
              <a:pPr algn="ctr"/>
              <a:endParaRPr lang="zh-CN" altLang="en-US" sz="900" dirty="0"/>
            </a:p>
          </p:txBody>
        </p:sp>
        <p:sp>
          <p:nvSpPr>
            <p:cNvPr id="24" name="TextBox 23"/>
            <p:cNvSpPr txBox="1"/>
            <p:nvPr/>
          </p:nvSpPr>
          <p:spPr>
            <a:xfrm>
              <a:off x="5064952" y="4743260"/>
              <a:ext cx="498765" cy="210520"/>
            </a:xfrm>
            <a:prstGeom prst="rect">
              <a:avLst/>
            </a:prstGeom>
            <a:noFill/>
          </p:spPr>
          <p:txBody>
            <a:bodyPr wrap="square" lIns="71323" tIns="35662" rIns="71323" bIns="35662" rtlCol="0">
              <a:spAutoFit/>
            </a:bodyPr>
            <a:lstStyle/>
            <a:p>
              <a:pPr algn="ctr"/>
              <a:r>
                <a:rPr lang="zh-CN" altLang="en-US" sz="900" b="1" dirty="0">
                  <a:latin typeface="微软雅黑" panose="020B0503020204020204" charset="-122"/>
                  <a:ea typeface="微软雅黑" panose="020B0503020204020204" charset="-122"/>
                </a:rPr>
                <a:t>其他</a:t>
              </a:r>
            </a:p>
          </p:txBody>
        </p:sp>
        <p:sp>
          <p:nvSpPr>
            <p:cNvPr id="25" name="TextBox 24"/>
            <p:cNvSpPr txBox="1"/>
            <p:nvPr/>
          </p:nvSpPr>
          <p:spPr>
            <a:xfrm>
              <a:off x="6766330" y="3587470"/>
              <a:ext cx="1341314" cy="318242"/>
            </a:xfrm>
            <a:prstGeom prst="rect">
              <a:avLst/>
            </a:prstGeom>
            <a:noFill/>
          </p:spPr>
          <p:txBody>
            <a:bodyPr wrap="square" lIns="71323" tIns="35662" rIns="71323" bIns="35662" rtlCol="0">
              <a:spAutoFit/>
            </a:bodyPr>
            <a:lstStyle/>
            <a:p>
              <a:pPr algn="ctr"/>
              <a:r>
                <a:rPr lang="zh-CN" altLang="en-US" sz="1600" b="1" dirty="0">
                  <a:solidFill>
                    <a:schemeClr val="tx1">
                      <a:lumMod val="75000"/>
                      <a:lumOff val="25000"/>
                    </a:schemeClr>
                  </a:solidFill>
                  <a:latin typeface="微软雅黑" panose="020B0503020204020204" charset="-122"/>
                  <a:ea typeface="微软雅黑" panose="020B0503020204020204" charset="-122"/>
                </a:rPr>
                <a:t>智能管理层</a:t>
              </a:r>
            </a:p>
          </p:txBody>
        </p:sp>
        <p:sp>
          <p:nvSpPr>
            <p:cNvPr id="31" name="TextBox 30"/>
            <p:cNvSpPr txBox="1"/>
            <p:nvPr/>
          </p:nvSpPr>
          <p:spPr>
            <a:xfrm>
              <a:off x="8602087" y="2633426"/>
              <a:ext cx="224680" cy="626018"/>
            </a:xfrm>
            <a:prstGeom prst="rect">
              <a:avLst/>
            </a:prstGeom>
            <a:noFill/>
          </p:spPr>
          <p:txBody>
            <a:bodyPr wrap="square" lIns="71323" tIns="35662" rIns="71323" bIns="35662" rtlCol="0">
              <a:spAutoFit/>
            </a:bodyPr>
            <a:lstStyle/>
            <a:p>
              <a:pPr algn="ctr"/>
              <a:r>
                <a:rPr lang="zh-CN" altLang="en-US" sz="1200" b="1" dirty="0">
                  <a:solidFill>
                    <a:schemeClr val="tx1">
                      <a:lumMod val="75000"/>
                      <a:lumOff val="25000"/>
                    </a:schemeClr>
                  </a:solidFill>
                  <a:latin typeface="微软雅黑" panose="020B0503020204020204" charset="-122"/>
                  <a:ea typeface="微软雅黑" panose="020B0503020204020204" charset="-122"/>
                </a:rPr>
                <a:t>更多</a:t>
              </a:r>
              <a:r>
                <a:rPr lang="en-US" altLang="zh-CN" sz="1200" b="1" dirty="0">
                  <a:solidFill>
                    <a:schemeClr val="tx1">
                      <a:lumMod val="75000"/>
                      <a:lumOff val="25000"/>
                    </a:schemeClr>
                  </a:solidFill>
                  <a:latin typeface="微软雅黑" panose="020B0503020204020204" charset="-122"/>
                  <a:ea typeface="微软雅黑" panose="020B0503020204020204" charset="-122"/>
                </a:rPr>
                <a:t>…</a:t>
              </a:r>
              <a:endParaRPr lang="zh-CN" altLang="en-US" sz="1200" b="1" dirty="0">
                <a:solidFill>
                  <a:schemeClr val="tx1">
                    <a:lumMod val="75000"/>
                    <a:lumOff val="25000"/>
                  </a:schemeClr>
                </a:solidFill>
                <a:latin typeface="微软雅黑" panose="020B0503020204020204" charset="-122"/>
                <a:ea typeface="微软雅黑" panose="020B0503020204020204" charset="-122"/>
              </a:endParaRPr>
            </a:p>
          </p:txBody>
        </p:sp>
        <p:sp>
          <p:nvSpPr>
            <p:cNvPr id="33" name="椭圆 32"/>
            <p:cNvSpPr/>
            <p:nvPr/>
          </p:nvSpPr>
          <p:spPr>
            <a:xfrm>
              <a:off x="4081726" y="1287046"/>
              <a:ext cx="731155" cy="73751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71323" tIns="35662" rIns="71323" bIns="35662" rtlCol="0" anchor="ctr"/>
            <a:lstStyle/>
            <a:p>
              <a:pPr algn="ctr"/>
              <a:r>
                <a:rPr lang="zh-CN" altLang="en-US" sz="1400" b="1" dirty="0" smtClean="0">
                  <a:solidFill>
                    <a:schemeClr val="tx1"/>
                  </a:solidFill>
                  <a:latin typeface="微软雅黑" panose="020B0503020204020204" charset="-122"/>
                  <a:ea typeface="微软雅黑" panose="020B0503020204020204" charset="-122"/>
                </a:rPr>
                <a:t>数据中心</a:t>
              </a:r>
              <a:endParaRPr lang="zh-CN" altLang="en-US" sz="1400" b="1" dirty="0">
                <a:solidFill>
                  <a:schemeClr val="tx1"/>
                </a:solidFill>
                <a:latin typeface="微软雅黑" panose="020B0503020204020204" charset="-122"/>
                <a:ea typeface="微软雅黑" panose="020B0503020204020204" charset="-122"/>
              </a:endParaRPr>
            </a:p>
          </p:txBody>
        </p:sp>
        <p:sp>
          <p:nvSpPr>
            <p:cNvPr id="34" name="圆角矩形 33"/>
            <p:cNvSpPr/>
            <p:nvPr/>
          </p:nvSpPr>
          <p:spPr>
            <a:xfrm>
              <a:off x="4951268" y="1441983"/>
              <a:ext cx="1044291" cy="376154"/>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100" b="1" dirty="0">
                  <a:solidFill>
                    <a:srgbClr val="1D3F96"/>
                  </a:solidFill>
                  <a:latin typeface="微软雅黑" panose="020B0503020204020204" charset="-122"/>
                  <a:ea typeface="微软雅黑" panose="020B0503020204020204" charset="-122"/>
                </a:rPr>
                <a:t>状态数据平台</a:t>
              </a:r>
            </a:p>
          </p:txBody>
        </p:sp>
        <p:sp>
          <p:nvSpPr>
            <p:cNvPr id="35" name="圆角矩形 34"/>
            <p:cNvSpPr/>
            <p:nvPr/>
          </p:nvSpPr>
          <p:spPr>
            <a:xfrm>
              <a:off x="3075708" y="1441982"/>
              <a:ext cx="862451" cy="376154"/>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100" b="1" dirty="0">
                  <a:solidFill>
                    <a:srgbClr val="1D3F96"/>
                  </a:solidFill>
                  <a:latin typeface="微软雅黑" panose="020B0503020204020204" charset="-122"/>
                  <a:ea typeface="微软雅黑" panose="020B0503020204020204" charset="-122"/>
                </a:rPr>
                <a:t>管理驾驶舱</a:t>
              </a:r>
            </a:p>
          </p:txBody>
        </p:sp>
        <p:sp>
          <p:nvSpPr>
            <p:cNvPr id="36" name="TextBox 35"/>
            <p:cNvSpPr txBox="1"/>
            <p:nvPr/>
          </p:nvSpPr>
          <p:spPr>
            <a:xfrm>
              <a:off x="3762013" y="875783"/>
              <a:ext cx="1334609" cy="318242"/>
            </a:xfrm>
            <a:prstGeom prst="rect">
              <a:avLst/>
            </a:prstGeom>
            <a:noFill/>
          </p:spPr>
          <p:txBody>
            <a:bodyPr wrap="square" lIns="71323" tIns="35662" rIns="71323" bIns="35662" rtlCol="0">
              <a:spAutoFit/>
            </a:bodyPr>
            <a:lstStyle/>
            <a:p>
              <a:pPr algn="ctr"/>
              <a:r>
                <a:rPr lang="zh-CN" altLang="en-US" sz="1600" b="1" dirty="0">
                  <a:solidFill>
                    <a:schemeClr val="tx1">
                      <a:lumMod val="75000"/>
                      <a:lumOff val="25000"/>
                    </a:schemeClr>
                  </a:solidFill>
                  <a:latin typeface="微软雅黑" panose="020B0503020204020204" charset="-122"/>
                  <a:ea typeface="微软雅黑" panose="020B0503020204020204" charset="-122"/>
                </a:rPr>
                <a:t>数据中心层</a:t>
              </a:r>
            </a:p>
          </p:txBody>
        </p:sp>
        <p:sp>
          <p:nvSpPr>
            <p:cNvPr id="37" name="TextBox 36"/>
            <p:cNvSpPr txBox="1"/>
            <p:nvPr/>
          </p:nvSpPr>
          <p:spPr>
            <a:xfrm>
              <a:off x="1179689" y="2922578"/>
              <a:ext cx="1242097" cy="318242"/>
            </a:xfrm>
            <a:prstGeom prst="rect">
              <a:avLst/>
            </a:prstGeom>
            <a:noFill/>
          </p:spPr>
          <p:txBody>
            <a:bodyPr wrap="square" lIns="71323" tIns="35662" rIns="71323" bIns="35662" rtlCol="0">
              <a:spAutoFit/>
            </a:bodyPr>
            <a:lstStyle/>
            <a:p>
              <a:pPr algn="ctr"/>
              <a:r>
                <a:rPr lang="zh-CN" altLang="en-US" sz="1600" b="1" dirty="0">
                  <a:solidFill>
                    <a:schemeClr val="tx1">
                      <a:lumMod val="75000"/>
                      <a:lumOff val="25000"/>
                    </a:schemeClr>
                  </a:solidFill>
                  <a:latin typeface="微软雅黑" panose="020B0503020204020204" charset="-122"/>
                  <a:ea typeface="微软雅黑" panose="020B0503020204020204" charset="-122"/>
                </a:rPr>
                <a:t>智能服务层</a:t>
              </a:r>
            </a:p>
          </p:txBody>
        </p:sp>
        <p:sp>
          <p:nvSpPr>
            <p:cNvPr id="38" name="椭圆 37"/>
            <p:cNvSpPr/>
            <p:nvPr/>
          </p:nvSpPr>
          <p:spPr>
            <a:xfrm>
              <a:off x="625138" y="2444385"/>
              <a:ext cx="2108928" cy="123263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dirty="0"/>
            </a:p>
          </p:txBody>
        </p:sp>
        <p:pic>
          <p:nvPicPr>
            <p:cNvPr id="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769" y="2797890"/>
              <a:ext cx="349217" cy="323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392" y="2422593"/>
              <a:ext cx="367175" cy="294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0584" y="2315219"/>
              <a:ext cx="362125" cy="285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83180" y="2415759"/>
              <a:ext cx="335763" cy="309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6228" y="2824815"/>
              <a:ext cx="402002" cy="281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51061" y="3304689"/>
              <a:ext cx="383005" cy="337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8270" y="3489094"/>
              <a:ext cx="390267" cy="314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87747" y="3492228"/>
              <a:ext cx="360415" cy="318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1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27035" b="2340"/>
            <a:stretch>
              <a:fillRect/>
            </a:stretch>
          </p:blipFill>
          <p:spPr bwMode="auto">
            <a:xfrm>
              <a:off x="639534" y="3268194"/>
              <a:ext cx="364163" cy="316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TextBox 48"/>
            <p:cNvSpPr txBox="1"/>
            <p:nvPr/>
          </p:nvSpPr>
          <p:spPr>
            <a:xfrm>
              <a:off x="210350" y="2548812"/>
              <a:ext cx="655781" cy="210520"/>
            </a:xfrm>
            <a:prstGeom prst="rect">
              <a:avLst/>
            </a:prstGeom>
            <a:noFill/>
          </p:spPr>
          <p:txBody>
            <a:bodyPr wrap="square" lIns="71323" tIns="35662" rIns="71323" bIns="35662" rtlCol="0">
              <a:spAutoFit/>
            </a:bodyPr>
            <a:lstStyle/>
            <a:p>
              <a:pPr algn="ctr"/>
              <a:r>
                <a:rPr lang="zh-CN" altLang="en-US" sz="900" b="1" dirty="0">
                  <a:solidFill>
                    <a:srgbClr val="4472C4"/>
                  </a:solidFill>
                  <a:latin typeface="微软雅黑" panose="020B0503020204020204" charset="-122"/>
                  <a:ea typeface="微软雅黑" panose="020B0503020204020204" charset="-122"/>
                </a:rPr>
                <a:t>电子书包</a:t>
              </a:r>
            </a:p>
          </p:txBody>
        </p:sp>
        <p:sp>
          <p:nvSpPr>
            <p:cNvPr id="50" name="TextBox 49"/>
            <p:cNvSpPr txBox="1"/>
            <p:nvPr/>
          </p:nvSpPr>
          <p:spPr>
            <a:xfrm>
              <a:off x="646502" y="2218162"/>
              <a:ext cx="721452" cy="210520"/>
            </a:xfrm>
            <a:prstGeom prst="rect">
              <a:avLst/>
            </a:prstGeom>
            <a:noFill/>
          </p:spPr>
          <p:txBody>
            <a:bodyPr wrap="square" lIns="71323" tIns="35662" rIns="71323" bIns="35662" rtlCol="0">
              <a:spAutoFit/>
            </a:bodyPr>
            <a:lstStyle/>
            <a:p>
              <a:pPr algn="ctr"/>
              <a:r>
                <a:rPr lang="zh-CN" altLang="en-US" sz="900" b="1" dirty="0">
                  <a:solidFill>
                    <a:srgbClr val="4472C4"/>
                  </a:solidFill>
                  <a:latin typeface="微软雅黑" panose="020B0503020204020204" charset="-122"/>
                  <a:ea typeface="微软雅黑" panose="020B0503020204020204" charset="-122"/>
                </a:rPr>
                <a:t>数字数字馆</a:t>
              </a:r>
            </a:p>
          </p:txBody>
        </p:sp>
        <p:sp>
          <p:nvSpPr>
            <p:cNvPr id="51" name="TextBox 50"/>
            <p:cNvSpPr txBox="1"/>
            <p:nvPr/>
          </p:nvSpPr>
          <p:spPr>
            <a:xfrm>
              <a:off x="1390920" y="2064274"/>
              <a:ext cx="721452" cy="210520"/>
            </a:xfrm>
            <a:prstGeom prst="rect">
              <a:avLst/>
            </a:prstGeom>
            <a:noFill/>
          </p:spPr>
          <p:txBody>
            <a:bodyPr wrap="square" lIns="71323" tIns="35662" rIns="71323" bIns="35662" rtlCol="0">
              <a:spAutoFit/>
            </a:bodyPr>
            <a:lstStyle/>
            <a:p>
              <a:pPr algn="ctr"/>
              <a:r>
                <a:rPr lang="zh-CN" altLang="en-US" sz="900" b="1" dirty="0">
                  <a:solidFill>
                    <a:srgbClr val="4472C4"/>
                  </a:solidFill>
                  <a:latin typeface="微软雅黑" panose="020B0503020204020204" charset="-122"/>
                  <a:ea typeface="微软雅黑" panose="020B0503020204020204" charset="-122"/>
                </a:rPr>
                <a:t>校园一卡通</a:t>
              </a:r>
            </a:p>
          </p:txBody>
        </p:sp>
        <p:sp>
          <p:nvSpPr>
            <p:cNvPr id="52" name="TextBox 51"/>
            <p:cNvSpPr txBox="1"/>
            <p:nvPr/>
          </p:nvSpPr>
          <p:spPr>
            <a:xfrm>
              <a:off x="2061060" y="2170384"/>
              <a:ext cx="721452" cy="210520"/>
            </a:xfrm>
            <a:prstGeom prst="rect">
              <a:avLst/>
            </a:prstGeom>
            <a:noFill/>
          </p:spPr>
          <p:txBody>
            <a:bodyPr wrap="square" lIns="71323" tIns="35662" rIns="71323" bIns="35662" rtlCol="0">
              <a:spAutoFit/>
            </a:bodyPr>
            <a:lstStyle/>
            <a:p>
              <a:pPr algn="ctr"/>
              <a:r>
                <a:rPr lang="zh-CN" altLang="en-US" sz="900" b="1" dirty="0">
                  <a:solidFill>
                    <a:srgbClr val="4472C4"/>
                  </a:solidFill>
                  <a:latin typeface="微软雅黑" panose="020B0503020204020204" charset="-122"/>
                  <a:ea typeface="微软雅黑" panose="020B0503020204020204" charset="-122"/>
                </a:rPr>
                <a:t>统一通信</a:t>
              </a:r>
            </a:p>
          </p:txBody>
        </p:sp>
        <p:sp>
          <p:nvSpPr>
            <p:cNvPr id="53" name="TextBox 52"/>
            <p:cNvSpPr txBox="1"/>
            <p:nvPr/>
          </p:nvSpPr>
          <p:spPr>
            <a:xfrm>
              <a:off x="2472706" y="2575861"/>
              <a:ext cx="721452" cy="210520"/>
            </a:xfrm>
            <a:prstGeom prst="rect">
              <a:avLst/>
            </a:prstGeom>
            <a:noFill/>
          </p:spPr>
          <p:txBody>
            <a:bodyPr wrap="square" lIns="71323" tIns="35662" rIns="71323" bIns="35662" rtlCol="0">
              <a:spAutoFit/>
            </a:bodyPr>
            <a:lstStyle/>
            <a:p>
              <a:pPr algn="ctr"/>
              <a:r>
                <a:rPr lang="zh-CN" altLang="en-US" sz="900" b="1" dirty="0">
                  <a:solidFill>
                    <a:srgbClr val="4472C4"/>
                  </a:solidFill>
                  <a:latin typeface="微软雅黑" panose="020B0503020204020204" charset="-122"/>
                  <a:ea typeface="微软雅黑" panose="020B0503020204020204" charset="-122"/>
                </a:rPr>
                <a:t>校园监控</a:t>
              </a:r>
            </a:p>
          </p:txBody>
        </p:sp>
        <p:sp>
          <p:nvSpPr>
            <p:cNvPr id="54" name="TextBox 53"/>
            <p:cNvSpPr txBox="1"/>
            <p:nvPr/>
          </p:nvSpPr>
          <p:spPr>
            <a:xfrm>
              <a:off x="2175906" y="3651536"/>
              <a:ext cx="721452" cy="210520"/>
            </a:xfrm>
            <a:prstGeom prst="rect">
              <a:avLst/>
            </a:prstGeom>
            <a:noFill/>
          </p:spPr>
          <p:txBody>
            <a:bodyPr wrap="square" lIns="71323" tIns="35662" rIns="71323" bIns="35662" rtlCol="0">
              <a:spAutoFit/>
            </a:bodyPr>
            <a:lstStyle/>
            <a:p>
              <a:pPr algn="ctr"/>
              <a:r>
                <a:rPr lang="zh-CN" altLang="en-US" sz="900" b="1" dirty="0">
                  <a:solidFill>
                    <a:srgbClr val="4472C4"/>
                  </a:solidFill>
                  <a:latin typeface="微软雅黑" panose="020B0503020204020204" charset="-122"/>
                  <a:ea typeface="微软雅黑" panose="020B0503020204020204" charset="-122"/>
                </a:rPr>
                <a:t>学生社区</a:t>
              </a:r>
            </a:p>
          </p:txBody>
        </p:sp>
        <p:sp>
          <p:nvSpPr>
            <p:cNvPr id="55" name="TextBox 54"/>
            <p:cNvSpPr txBox="1"/>
            <p:nvPr/>
          </p:nvSpPr>
          <p:spPr>
            <a:xfrm>
              <a:off x="1632677" y="3810844"/>
              <a:ext cx="721452" cy="349019"/>
            </a:xfrm>
            <a:prstGeom prst="rect">
              <a:avLst/>
            </a:prstGeom>
            <a:noFill/>
          </p:spPr>
          <p:txBody>
            <a:bodyPr wrap="square" lIns="71323" tIns="35662" rIns="71323" bIns="35662" rtlCol="0">
              <a:spAutoFit/>
            </a:bodyPr>
            <a:lstStyle/>
            <a:p>
              <a:pPr algn="ctr"/>
              <a:r>
                <a:rPr lang="zh-CN" altLang="en-US" sz="900" b="1" dirty="0">
                  <a:solidFill>
                    <a:srgbClr val="4472C4"/>
                  </a:solidFill>
                  <a:latin typeface="微软雅黑" panose="020B0503020204020204" charset="-122"/>
                  <a:ea typeface="微软雅黑" panose="020B0503020204020204" charset="-122"/>
                </a:rPr>
                <a:t>学生服务</a:t>
              </a:r>
              <a:endParaRPr lang="en-US" altLang="zh-CN" sz="900" b="1" dirty="0">
                <a:solidFill>
                  <a:srgbClr val="4472C4"/>
                </a:solidFill>
                <a:latin typeface="微软雅黑" panose="020B0503020204020204" charset="-122"/>
                <a:ea typeface="微软雅黑" panose="020B0503020204020204" charset="-122"/>
              </a:endParaRPr>
            </a:p>
            <a:p>
              <a:pPr algn="ctr"/>
              <a:r>
                <a:rPr lang="zh-CN" altLang="en-US" sz="900" b="1" dirty="0">
                  <a:solidFill>
                    <a:srgbClr val="4472C4"/>
                  </a:solidFill>
                  <a:latin typeface="微软雅黑" panose="020B0503020204020204" charset="-122"/>
                  <a:ea typeface="微软雅黑" panose="020B0503020204020204" charset="-122"/>
                </a:rPr>
                <a:t>大厅</a:t>
              </a:r>
            </a:p>
          </p:txBody>
        </p:sp>
        <p:sp>
          <p:nvSpPr>
            <p:cNvPr id="56" name="TextBox 55"/>
            <p:cNvSpPr txBox="1"/>
            <p:nvPr/>
          </p:nvSpPr>
          <p:spPr>
            <a:xfrm>
              <a:off x="989155" y="3812198"/>
              <a:ext cx="721452" cy="210520"/>
            </a:xfrm>
            <a:prstGeom prst="rect">
              <a:avLst/>
            </a:prstGeom>
            <a:noFill/>
          </p:spPr>
          <p:txBody>
            <a:bodyPr wrap="square" lIns="71323" tIns="35662" rIns="71323" bIns="35662" rtlCol="0">
              <a:spAutoFit/>
            </a:bodyPr>
            <a:lstStyle/>
            <a:p>
              <a:pPr algn="ctr"/>
              <a:r>
                <a:rPr lang="zh-CN" altLang="en-US" sz="900" b="1" dirty="0">
                  <a:solidFill>
                    <a:srgbClr val="4472C4"/>
                  </a:solidFill>
                  <a:latin typeface="微软雅黑" panose="020B0503020204020204" charset="-122"/>
                  <a:ea typeface="微软雅黑" panose="020B0503020204020204" charset="-122"/>
                </a:rPr>
                <a:t>教与学互动</a:t>
              </a:r>
            </a:p>
          </p:txBody>
        </p:sp>
        <p:sp>
          <p:nvSpPr>
            <p:cNvPr id="57" name="TextBox 56"/>
            <p:cNvSpPr txBox="1"/>
            <p:nvPr/>
          </p:nvSpPr>
          <p:spPr>
            <a:xfrm>
              <a:off x="467192" y="3619298"/>
              <a:ext cx="721452" cy="210520"/>
            </a:xfrm>
            <a:prstGeom prst="rect">
              <a:avLst/>
            </a:prstGeom>
            <a:noFill/>
          </p:spPr>
          <p:txBody>
            <a:bodyPr wrap="square" lIns="71323" tIns="35662" rIns="71323" bIns="35662" rtlCol="0">
              <a:spAutoFit/>
            </a:bodyPr>
            <a:lstStyle/>
            <a:p>
              <a:pPr algn="ctr"/>
              <a:r>
                <a:rPr lang="zh-CN" altLang="en-US" sz="900" b="1" dirty="0">
                  <a:solidFill>
                    <a:srgbClr val="4472C4"/>
                  </a:solidFill>
                  <a:latin typeface="微软雅黑" panose="020B0503020204020204" charset="-122"/>
                  <a:ea typeface="微软雅黑" panose="020B0503020204020204" charset="-122"/>
                </a:rPr>
                <a:t>教学资源库</a:t>
              </a:r>
            </a:p>
          </p:txBody>
        </p:sp>
        <p:cxnSp>
          <p:nvCxnSpPr>
            <p:cNvPr id="58" name="直接连接符 57"/>
            <p:cNvCxnSpPr>
              <a:stCxn id="33" idx="4"/>
              <a:endCxn id="62" idx="0"/>
            </p:cNvCxnSpPr>
            <p:nvPr/>
          </p:nvCxnSpPr>
          <p:spPr>
            <a:xfrm>
              <a:off x="4447304" y="2024562"/>
              <a:ext cx="12130" cy="2280926"/>
            </a:xfrm>
            <a:prstGeom prst="lin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59" name="圆角矩形 58"/>
            <p:cNvSpPr/>
            <p:nvPr/>
          </p:nvSpPr>
          <p:spPr>
            <a:xfrm>
              <a:off x="3540954" y="2064275"/>
              <a:ext cx="2026226" cy="228099"/>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900" b="1" dirty="0">
                  <a:solidFill>
                    <a:schemeClr val="bg1"/>
                  </a:solidFill>
                  <a:latin typeface="微软雅黑" panose="020B0503020204020204" charset="-122"/>
                  <a:ea typeface="微软雅黑" panose="020B0503020204020204" charset="-122"/>
                </a:rPr>
                <a:t>统一门户、统一身份认证、单点登录</a:t>
              </a:r>
            </a:p>
          </p:txBody>
        </p:sp>
        <p:sp>
          <p:nvSpPr>
            <p:cNvPr id="60" name="圆角矩形 59"/>
            <p:cNvSpPr/>
            <p:nvPr/>
          </p:nvSpPr>
          <p:spPr>
            <a:xfrm>
              <a:off x="3446320" y="3736081"/>
              <a:ext cx="2026226" cy="228099"/>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200" b="1" dirty="0">
                  <a:solidFill>
                    <a:schemeClr val="bg1"/>
                  </a:solidFill>
                  <a:latin typeface="微软雅黑" panose="020B0503020204020204" charset="-122"/>
                  <a:ea typeface="微软雅黑" panose="020B0503020204020204" charset="-122"/>
                </a:rPr>
                <a:t>网络安全</a:t>
              </a:r>
            </a:p>
          </p:txBody>
        </p:sp>
        <p:sp>
          <p:nvSpPr>
            <p:cNvPr id="61" name="圆角矩形 60"/>
            <p:cNvSpPr/>
            <p:nvPr/>
          </p:nvSpPr>
          <p:spPr>
            <a:xfrm>
              <a:off x="3446320" y="4015343"/>
              <a:ext cx="2026226" cy="228099"/>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200" b="1" dirty="0">
                  <a:solidFill>
                    <a:schemeClr val="bg1"/>
                  </a:solidFill>
                  <a:latin typeface="微软雅黑" panose="020B0503020204020204" charset="-122"/>
                  <a:ea typeface="微软雅黑" panose="020B0503020204020204" charset="-122"/>
                </a:rPr>
                <a:t>资源管理和负载均衡</a:t>
              </a:r>
            </a:p>
          </p:txBody>
        </p:sp>
        <p:sp>
          <p:nvSpPr>
            <p:cNvPr id="62" name="圆角矩形 61"/>
            <p:cNvSpPr/>
            <p:nvPr/>
          </p:nvSpPr>
          <p:spPr>
            <a:xfrm>
              <a:off x="3446320" y="4305488"/>
              <a:ext cx="2026226" cy="228099"/>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200" b="1" dirty="0">
                  <a:solidFill>
                    <a:schemeClr val="bg1"/>
                  </a:solidFill>
                  <a:latin typeface="微软雅黑" panose="020B0503020204020204" charset="-122"/>
                  <a:ea typeface="微软雅黑" panose="020B0503020204020204" charset="-122"/>
                </a:rPr>
                <a:t>硬件虚拟化和应用虚拟化</a:t>
              </a:r>
            </a:p>
          </p:txBody>
        </p:sp>
        <p:cxnSp>
          <p:nvCxnSpPr>
            <p:cNvPr id="63" name="直接连接符 62"/>
            <p:cNvCxnSpPr>
              <a:stCxn id="62" idx="2"/>
              <a:endCxn id="23" idx="0"/>
            </p:cNvCxnSpPr>
            <p:nvPr/>
          </p:nvCxnSpPr>
          <p:spPr>
            <a:xfrm>
              <a:off x="4459433" y="4533587"/>
              <a:ext cx="854900" cy="189288"/>
            </a:xfrm>
            <a:prstGeom prst="lin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a:stCxn id="62" idx="2"/>
              <a:endCxn id="22" idx="0"/>
            </p:cNvCxnSpPr>
            <p:nvPr/>
          </p:nvCxnSpPr>
          <p:spPr>
            <a:xfrm>
              <a:off x="4459433" y="4533587"/>
              <a:ext cx="353288" cy="209673"/>
            </a:xfrm>
            <a:prstGeom prst="lin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a:stCxn id="62" idx="2"/>
              <a:endCxn id="20" idx="0"/>
            </p:cNvCxnSpPr>
            <p:nvPr/>
          </p:nvCxnSpPr>
          <p:spPr>
            <a:xfrm flipH="1">
              <a:off x="4251616" y="4533587"/>
              <a:ext cx="207817" cy="209673"/>
            </a:xfrm>
            <a:prstGeom prst="lin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a:stCxn id="62" idx="2"/>
              <a:endCxn id="16" idx="0"/>
            </p:cNvCxnSpPr>
            <p:nvPr/>
          </p:nvCxnSpPr>
          <p:spPr>
            <a:xfrm flipH="1">
              <a:off x="3695707" y="4533587"/>
              <a:ext cx="763727" cy="189288"/>
            </a:xfrm>
            <a:prstGeom prst="lin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a:stCxn id="76" idx="3"/>
            </p:cNvCxnSpPr>
            <p:nvPr/>
          </p:nvCxnSpPr>
          <p:spPr>
            <a:xfrm flipH="1">
              <a:off x="3240881" y="2944134"/>
              <a:ext cx="5304260" cy="132843"/>
            </a:xfrm>
            <a:prstGeom prst="lin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68" name="圆角矩形 67"/>
            <p:cNvSpPr/>
            <p:nvPr/>
          </p:nvSpPr>
          <p:spPr>
            <a:xfrm>
              <a:off x="6118052" y="2342366"/>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教学管理</a:t>
              </a:r>
            </a:p>
          </p:txBody>
        </p:sp>
        <p:sp>
          <p:nvSpPr>
            <p:cNvPr id="69" name="圆角矩形 68"/>
            <p:cNvSpPr/>
            <p:nvPr/>
          </p:nvSpPr>
          <p:spPr>
            <a:xfrm>
              <a:off x="6393869" y="2342366"/>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学工管理</a:t>
              </a:r>
            </a:p>
          </p:txBody>
        </p:sp>
        <p:sp>
          <p:nvSpPr>
            <p:cNvPr id="70" name="圆角矩形 69"/>
            <p:cNvSpPr/>
            <p:nvPr/>
          </p:nvSpPr>
          <p:spPr>
            <a:xfrm>
              <a:off x="6660211" y="2342366"/>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人事管理</a:t>
              </a:r>
            </a:p>
          </p:txBody>
        </p:sp>
        <p:sp>
          <p:nvSpPr>
            <p:cNvPr id="71" name="圆角矩形 70"/>
            <p:cNvSpPr/>
            <p:nvPr/>
          </p:nvSpPr>
          <p:spPr>
            <a:xfrm>
              <a:off x="6936028" y="2342366"/>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后勤管理</a:t>
              </a:r>
            </a:p>
          </p:txBody>
        </p:sp>
        <p:sp>
          <p:nvSpPr>
            <p:cNvPr id="72" name="圆角矩形 71"/>
            <p:cNvSpPr/>
            <p:nvPr/>
          </p:nvSpPr>
          <p:spPr>
            <a:xfrm>
              <a:off x="7202371" y="2361402"/>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科研管理</a:t>
              </a:r>
            </a:p>
          </p:txBody>
        </p:sp>
        <p:sp>
          <p:nvSpPr>
            <p:cNvPr id="73" name="圆角矩形 72"/>
            <p:cNvSpPr/>
            <p:nvPr/>
          </p:nvSpPr>
          <p:spPr>
            <a:xfrm>
              <a:off x="7478188" y="2361402"/>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实训教学管理</a:t>
              </a:r>
            </a:p>
          </p:txBody>
        </p:sp>
        <p:sp>
          <p:nvSpPr>
            <p:cNvPr id="74" name="圆角矩形 73"/>
            <p:cNvSpPr/>
            <p:nvPr/>
          </p:nvSpPr>
          <p:spPr>
            <a:xfrm>
              <a:off x="7744531" y="2361402"/>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招生就业管理</a:t>
              </a:r>
            </a:p>
          </p:txBody>
        </p:sp>
        <p:sp>
          <p:nvSpPr>
            <p:cNvPr id="75" name="圆角矩形 74"/>
            <p:cNvSpPr/>
            <p:nvPr/>
          </p:nvSpPr>
          <p:spPr>
            <a:xfrm>
              <a:off x="8020348" y="2361402"/>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顶岗实习管理</a:t>
              </a:r>
            </a:p>
          </p:txBody>
        </p:sp>
        <p:sp>
          <p:nvSpPr>
            <p:cNvPr id="76" name="圆角矩形 75"/>
            <p:cNvSpPr/>
            <p:nvPr/>
          </p:nvSpPr>
          <p:spPr>
            <a:xfrm>
              <a:off x="8305235" y="2361402"/>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行政办公管理</a:t>
              </a:r>
            </a:p>
          </p:txBody>
        </p:sp>
        <p:sp>
          <p:nvSpPr>
            <p:cNvPr id="77" name="TextBox 76"/>
            <p:cNvSpPr txBox="1"/>
            <p:nvPr/>
          </p:nvSpPr>
          <p:spPr>
            <a:xfrm>
              <a:off x="6138776" y="4307314"/>
              <a:ext cx="1063596" cy="564463"/>
            </a:xfrm>
            <a:prstGeom prst="rect">
              <a:avLst/>
            </a:prstGeom>
            <a:solidFill>
              <a:schemeClr val="accent1">
                <a:lumMod val="75000"/>
              </a:schemeClr>
            </a:solidFill>
          </p:spPr>
          <p:txBody>
            <a:bodyPr wrap="square" lIns="71323" tIns="35662" rIns="71323" bIns="35662" rtlCol="0" anchor="ctr" anchorCtr="0">
              <a:spAutoFit/>
            </a:bodyPr>
            <a:lstStyle/>
            <a:p>
              <a:pPr algn="ctr">
                <a:lnSpc>
                  <a:spcPct val="200000"/>
                </a:lnSpc>
              </a:pPr>
              <a:r>
                <a:rPr lang="zh-CN" altLang="en-US" sz="1600" b="1" dirty="0">
                  <a:solidFill>
                    <a:schemeClr val="bg1"/>
                  </a:solidFill>
                  <a:latin typeface="微软雅黑" panose="020B0503020204020204" charset="-122"/>
                  <a:ea typeface="微软雅黑" panose="020B0503020204020204" charset="-122"/>
                </a:rPr>
                <a:t>智能平台</a:t>
              </a:r>
            </a:p>
          </p:txBody>
        </p:sp>
        <p:sp>
          <p:nvSpPr>
            <p:cNvPr id="78" name="椭圆 77"/>
            <p:cNvSpPr/>
            <p:nvPr/>
          </p:nvSpPr>
          <p:spPr>
            <a:xfrm>
              <a:off x="685976" y="4734140"/>
              <a:ext cx="738962" cy="816003"/>
            </a:xfrm>
            <a:prstGeom prst="ellipse">
              <a:avLst/>
            </a:prstGeom>
            <a:solidFill>
              <a:schemeClr val="bg1"/>
            </a:solid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dirty="0"/>
            </a:p>
          </p:txBody>
        </p:sp>
        <p:sp>
          <p:nvSpPr>
            <p:cNvPr id="79" name="椭圆 78"/>
            <p:cNvSpPr/>
            <p:nvPr/>
          </p:nvSpPr>
          <p:spPr>
            <a:xfrm>
              <a:off x="7793478" y="4585692"/>
              <a:ext cx="738962" cy="816003"/>
            </a:xfrm>
            <a:prstGeom prst="ellipse">
              <a:avLst/>
            </a:prstGeom>
            <a:solidFill>
              <a:schemeClr val="bg1"/>
            </a:solid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dirty="0"/>
            </a:p>
          </p:txBody>
        </p:sp>
      </p:grpSp>
      <p:sp>
        <p:nvSpPr>
          <p:cNvPr id="80" name="TextBox 79"/>
          <p:cNvSpPr txBox="1"/>
          <p:nvPr/>
        </p:nvSpPr>
        <p:spPr>
          <a:xfrm>
            <a:off x="-245899" y="654923"/>
            <a:ext cx="2992261"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智能校园双引擎支撑</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562257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143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266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23</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3" name="MH_Other_5"/>
          <p:cNvSpPr>
            <a:spLocks noChangeArrowheads="1"/>
          </p:cNvSpPr>
          <p:nvPr>
            <p:custDataLst>
              <p:tags r:id="rId1"/>
            </p:custDataLst>
          </p:nvPr>
        </p:nvSpPr>
        <p:spPr bwMode="auto">
          <a:xfrm>
            <a:off x="242058" y="721796"/>
            <a:ext cx="3701292" cy="44406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（四）</a:t>
            </a:r>
            <a:r>
              <a:rPr lang="en-US" altLang="zh-CN" sz="2000" b="1" dirty="0" smtClean="0">
                <a:solidFill>
                  <a:srgbClr val="FFFFFF"/>
                </a:solidFill>
                <a:latin typeface="微软雅黑" pitchFamily="34" charset="-122"/>
                <a:ea typeface="微软雅黑" pitchFamily="34" charset="-122"/>
              </a:rPr>
              <a:t> </a:t>
            </a:r>
            <a:r>
              <a:rPr lang="zh-CN" altLang="en-US" sz="2000" b="1" dirty="0" smtClean="0">
                <a:solidFill>
                  <a:srgbClr val="FFFFFF"/>
                </a:solidFill>
                <a:latin typeface="微软雅黑" pitchFamily="34" charset="-122"/>
                <a:ea typeface="微软雅黑" pitchFamily="34" charset="-122"/>
              </a:rPr>
              <a:t> 诊改工作重点注意事项</a:t>
            </a:r>
            <a:endParaRPr lang="zh-CN" altLang="en-US" sz="2000" b="1" dirty="0">
              <a:solidFill>
                <a:srgbClr val="FFFFFF"/>
              </a:solidFill>
              <a:latin typeface="微软雅黑" pitchFamily="34" charset="-122"/>
              <a:ea typeface="微软雅黑" pitchFamily="34" charset="-122"/>
            </a:endParaRPr>
          </a:p>
        </p:txBody>
      </p:sp>
      <p:sp>
        <p:nvSpPr>
          <p:cNvPr id="11" name="TextBox 10"/>
          <p:cNvSpPr txBox="1"/>
          <p:nvPr/>
        </p:nvSpPr>
        <p:spPr>
          <a:xfrm>
            <a:off x="-218202" y="1156152"/>
            <a:ext cx="2540000"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诊断</a:t>
            </a:r>
            <a:r>
              <a:rPr lang="zh-CN" altLang="en-US" b="1" dirty="0">
                <a:solidFill>
                  <a:srgbClr val="C00000"/>
                </a:solidFill>
                <a:latin typeface="微软雅黑" pitchFamily="34" charset="-122"/>
                <a:ea typeface="微软雅黑" pitchFamily="34" charset="-122"/>
              </a:rPr>
              <a:t>改进六</a:t>
            </a:r>
            <a:r>
              <a:rPr lang="zh-CN" altLang="en-US" b="1" dirty="0" smtClean="0">
                <a:solidFill>
                  <a:srgbClr val="C00000"/>
                </a:solidFill>
                <a:latin typeface="微软雅黑" pitchFamily="34" charset="-122"/>
                <a:ea typeface="微软雅黑" pitchFamily="34" charset="-122"/>
              </a:rPr>
              <a:t>改变</a:t>
            </a:r>
            <a:endParaRPr lang="zh-CN" altLang="en-US" b="1" dirty="0">
              <a:solidFill>
                <a:srgbClr val="C00000"/>
              </a:solidFill>
              <a:latin typeface="微软雅黑" pitchFamily="34" charset="-122"/>
              <a:ea typeface="微软雅黑" pitchFamily="34" charset="-122"/>
            </a:endParaRPr>
          </a:p>
        </p:txBody>
      </p:sp>
      <p:sp>
        <p:nvSpPr>
          <p:cNvPr id="12" name="TextBox 11"/>
          <p:cNvSpPr txBox="1"/>
          <p:nvPr/>
        </p:nvSpPr>
        <p:spPr>
          <a:xfrm>
            <a:off x="1779846" y="1943636"/>
            <a:ext cx="8529443" cy="3816449"/>
          </a:xfrm>
          <a:prstGeom prst="rect">
            <a:avLst/>
          </a:prstGeom>
          <a:noFill/>
          <a:ln cmpd="sng">
            <a:solidFill>
              <a:schemeClr val="accent2"/>
            </a:solidFill>
          </a:ln>
        </p:spPr>
        <p:txBody>
          <a:bodyPr wrap="square" lIns="71323" tIns="35662" rIns="71323" bIns="35662" rtlCol="0">
            <a:spAutoFit/>
          </a:bodyPr>
          <a:lstStyle/>
          <a:p>
            <a:pPr>
              <a:lnSpc>
                <a:spcPct val="200000"/>
              </a:lnSpc>
            </a:pPr>
            <a:r>
              <a:rPr lang="zh-CN" altLang="en-US" sz="1900" b="1" dirty="0">
                <a:solidFill>
                  <a:schemeClr val="tx1">
                    <a:lumMod val="75000"/>
                    <a:lumOff val="25000"/>
                  </a:schemeClr>
                </a:solidFill>
                <a:latin typeface="微软雅黑" panose="020B0503020204020204" charset="-122"/>
                <a:ea typeface="微软雅黑" panose="020B0503020204020204" charset="-122"/>
              </a:rPr>
              <a:t>六改变：</a:t>
            </a:r>
            <a:endParaRPr lang="en-US" altLang="zh-CN" sz="1900" b="1" dirty="0">
              <a:solidFill>
                <a:schemeClr val="tx1">
                  <a:lumMod val="75000"/>
                  <a:lumOff val="25000"/>
                </a:schemeClr>
              </a:solidFill>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b="1" dirty="0">
                <a:solidFill>
                  <a:schemeClr val="tx1">
                    <a:lumMod val="75000"/>
                    <a:lumOff val="25000"/>
                  </a:schemeClr>
                </a:solidFill>
                <a:latin typeface="微软雅黑" panose="020B0503020204020204" charset="-122"/>
                <a:ea typeface="微软雅黑" panose="020B0503020204020204" charset="-122"/>
              </a:rPr>
              <a:t>  发展理念改变：规模数量、     效益质量</a:t>
            </a:r>
            <a:endParaRPr lang="en-US" altLang="zh-CN" sz="1900" b="1" dirty="0">
              <a:solidFill>
                <a:schemeClr val="tx1">
                  <a:lumMod val="75000"/>
                  <a:lumOff val="25000"/>
                </a:schemeClr>
              </a:solidFill>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b="1" dirty="0">
                <a:solidFill>
                  <a:schemeClr val="tx1">
                    <a:lumMod val="75000"/>
                    <a:lumOff val="25000"/>
                  </a:schemeClr>
                </a:solidFill>
                <a:latin typeface="微软雅黑" panose="020B0503020204020204" charset="-122"/>
                <a:ea typeface="微软雅黑" panose="020B0503020204020204" charset="-122"/>
              </a:rPr>
              <a:t>  校园信息化形态改变：云 、物 、大 、智 、流</a:t>
            </a:r>
            <a:endParaRPr lang="en-US" altLang="zh-CN" sz="1900" b="1" dirty="0">
              <a:solidFill>
                <a:schemeClr val="tx1">
                  <a:lumMod val="75000"/>
                  <a:lumOff val="25000"/>
                </a:schemeClr>
              </a:solidFill>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b="1" dirty="0">
                <a:solidFill>
                  <a:schemeClr val="tx1">
                    <a:lumMod val="75000"/>
                    <a:lumOff val="25000"/>
                  </a:schemeClr>
                </a:solidFill>
                <a:latin typeface="微软雅黑" panose="020B0503020204020204" charset="-122"/>
                <a:ea typeface="微软雅黑" panose="020B0503020204020204" charset="-122"/>
              </a:rPr>
              <a:t>  校园内部治理形态改变：</a:t>
            </a:r>
            <a:r>
              <a:rPr lang="zh-CN" altLang="en-US" sz="1900" dirty="0">
                <a:latin typeface="微软雅黑" panose="020B0503020204020204" charset="-122"/>
                <a:ea typeface="微软雅黑" panose="020B0503020204020204" charset="-122"/>
              </a:rPr>
              <a:t>“三全”（全员、全过程、全方位）“三共”（共创、共治、共享）</a:t>
            </a:r>
            <a:endParaRPr lang="en-US" altLang="zh-CN" sz="1900" b="1" dirty="0">
              <a:solidFill>
                <a:schemeClr val="tx1">
                  <a:lumMod val="75000"/>
                  <a:lumOff val="25000"/>
                </a:schemeClr>
              </a:solidFill>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b="1" dirty="0">
                <a:solidFill>
                  <a:schemeClr val="tx1">
                    <a:lumMod val="75000"/>
                    <a:lumOff val="25000"/>
                  </a:schemeClr>
                </a:solidFill>
                <a:latin typeface="微软雅黑" panose="020B0503020204020204" charset="-122"/>
                <a:ea typeface="微软雅黑" panose="020B0503020204020204" charset="-122"/>
              </a:rPr>
              <a:t>  学校组织形态改变：上级组织确定架构、   质量需求确定架构</a:t>
            </a:r>
            <a:endParaRPr lang="en-US" altLang="zh-CN" sz="1900" b="1" dirty="0">
              <a:solidFill>
                <a:schemeClr val="tx1">
                  <a:lumMod val="75000"/>
                  <a:lumOff val="25000"/>
                </a:schemeClr>
              </a:solidFill>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b="1" dirty="0">
                <a:solidFill>
                  <a:schemeClr val="tx1">
                    <a:lumMod val="75000"/>
                    <a:lumOff val="25000"/>
                  </a:schemeClr>
                </a:solidFill>
                <a:latin typeface="微软雅黑" panose="020B0503020204020204" charset="-122"/>
                <a:ea typeface="微软雅黑" panose="020B0503020204020204" charset="-122"/>
              </a:rPr>
              <a:t> 教学（专业、课程）形态改变：专业</a:t>
            </a:r>
            <a:r>
              <a:rPr lang="en-US" altLang="zh-CN" sz="1900" b="1" dirty="0">
                <a:solidFill>
                  <a:schemeClr val="tx1">
                    <a:lumMod val="75000"/>
                    <a:lumOff val="25000"/>
                  </a:schemeClr>
                </a:solidFill>
                <a:latin typeface="微软雅黑" panose="020B0503020204020204" charset="-122"/>
                <a:ea typeface="微软雅黑" panose="020B0503020204020204" charset="-122"/>
              </a:rPr>
              <a:t>+</a:t>
            </a:r>
            <a:r>
              <a:rPr lang="zh-CN" altLang="en-US" sz="1900" b="1" dirty="0">
                <a:solidFill>
                  <a:schemeClr val="tx1">
                    <a:lumMod val="75000"/>
                    <a:lumOff val="25000"/>
                  </a:schemeClr>
                </a:solidFill>
                <a:latin typeface="微软雅黑" panose="020B0503020204020204" charset="-122"/>
                <a:ea typeface="微软雅黑" panose="020B0503020204020204" charset="-122"/>
              </a:rPr>
              <a:t>互联网</a:t>
            </a:r>
            <a:r>
              <a:rPr lang="en-US" altLang="zh-CN" sz="1900" b="1" dirty="0">
                <a:solidFill>
                  <a:schemeClr val="tx1">
                    <a:lumMod val="75000"/>
                    <a:lumOff val="25000"/>
                  </a:schemeClr>
                </a:solidFill>
                <a:latin typeface="微软雅黑" panose="020B0503020204020204" charset="-122"/>
                <a:ea typeface="微软雅黑" panose="020B0503020204020204" charset="-122"/>
              </a:rPr>
              <a:t>+</a:t>
            </a:r>
            <a:r>
              <a:rPr lang="zh-CN" altLang="en-US" sz="1900" b="1" dirty="0">
                <a:solidFill>
                  <a:schemeClr val="tx1">
                    <a:lumMod val="75000"/>
                    <a:lumOff val="25000"/>
                  </a:schemeClr>
                </a:solidFill>
                <a:latin typeface="微软雅黑" panose="020B0503020204020204" charset="-122"/>
                <a:ea typeface="微软雅黑" panose="020B0503020204020204" charset="-122"/>
              </a:rPr>
              <a:t>双创、“教学做训创研”</a:t>
            </a:r>
            <a:endParaRPr lang="en-US" altLang="zh-CN" sz="1900" b="1" dirty="0">
              <a:solidFill>
                <a:schemeClr val="tx1">
                  <a:lumMod val="75000"/>
                  <a:lumOff val="25000"/>
                </a:schemeClr>
              </a:solidFill>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b="1" dirty="0">
                <a:solidFill>
                  <a:schemeClr val="tx1">
                    <a:lumMod val="75000"/>
                    <a:lumOff val="25000"/>
                  </a:schemeClr>
                </a:solidFill>
                <a:latin typeface="微软雅黑" panose="020B0503020204020204" charset="-122"/>
                <a:ea typeface="微软雅黑" panose="020B0503020204020204" charset="-122"/>
              </a:rPr>
              <a:t>  办学形态改变：感知社会、对接产业     融入产业、     引领产业</a:t>
            </a:r>
          </a:p>
        </p:txBody>
      </p:sp>
    </p:spTree>
    <p:extLst>
      <p:ext uri="{BB962C8B-B14F-4D97-AF65-F5344CB8AC3E}">
        <p14:creationId xmlns:p14="http://schemas.microsoft.com/office/powerpoint/2010/main" val="3629532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24</a:t>
            </a:r>
            <a:endParaRPr lang="zh-CN" altLang="en-US" sz="1600" b="1" dirty="0">
              <a:solidFill>
                <a:prstClr val="white"/>
              </a:solidFill>
            </a:endParaRPr>
          </a:p>
        </p:txBody>
      </p:sp>
      <p:cxnSp>
        <p:nvCxnSpPr>
          <p:cNvPr id="32" name="直接连接符 31"/>
          <p:cNvCxnSpPr/>
          <p:nvPr/>
        </p:nvCxnSpPr>
        <p:spPr>
          <a:xfrm>
            <a:off x="1768416" y="404813"/>
            <a:ext cx="9813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161094" y="1596302"/>
            <a:ext cx="8197410" cy="4163540"/>
            <a:chOff x="759023" y="1533446"/>
            <a:chExt cx="7219936" cy="3704050"/>
          </a:xfrm>
        </p:grpSpPr>
        <p:grpSp>
          <p:nvGrpSpPr>
            <p:cNvPr id="12" name="Group 54"/>
            <p:cNvGrpSpPr/>
            <p:nvPr/>
          </p:nvGrpSpPr>
          <p:grpSpPr bwMode="auto">
            <a:xfrm>
              <a:off x="876134" y="1533446"/>
              <a:ext cx="6131089" cy="448469"/>
              <a:chOff x="830" y="1215"/>
              <a:chExt cx="4024" cy="339"/>
            </a:xfrm>
          </p:grpSpPr>
          <p:sp>
            <p:nvSpPr>
              <p:cNvPr id="48" name="AutoShape 6"/>
              <p:cNvSpPr>
                <a:spLocks noChangeArrowheads="1"/>
              </p:cNvSpPr>
              <p:nvPr/>
            </p:nvSpPr>
            <p:spPr bwMode="gray">
              <a:xfrm>
                <a:off x="1013" y="1215"/>
                <a:ext cx="3841" cy="334"/>
              </a:xfrm>
              <a:prstGeom prst="roundRect">
                <a:avLst>
                  <a:gd name="adj" fmla="val 50000"/>
                </a:avLst>
              </a:prstGeom>
            </p:spPr>
            <p:style>
              <a:lnRef idx="1">
                <a:schemeClr val="accent2"/>
              </a:lnRef>
              <a:fillRef idx="2">
                <a:schemeClr val="accent2"/>
              </a:fillRef>
              <a:effectRef idx="1">
                <a:schemeClr val="accent2"/>
              </a:effectRef>
              <a:fontRef idx="minor">
                <a:schemeClr val="dk1"/>
              </a:fontRef>
            </p:style>
            <p:txBody>
              <a:bodyPr wrap="none" anchor="ctr"/>
              <a:lstStyle/>
              <a:p>
                <a:pPr>
                  <a:defRPr/>
                </a:pPr>
                <a:r>
                  <a:rPr lang="en-US" altLang="zh-CN" sz="1600" dirty="0">
                    <a:solidFill>
                      <a:srgbClr val="002060"/>
                    </a:solidFill>
                    <a:latin typeface="微软雅黑" panose="020B0503020204020204" charset="-122"/>
                    <a:ea typeface="微软雅黑" panose="020B0503020204020204" charset="-122"/>
                  </a:rPr>
                  <a:t> </a:t>
                </a:r>
                <a:r>
                  <a:rPr lang="zh-CN" altLang="en-US" sz="1600" b="1" dirty="0">
                    <a:solidFill>
                      <a:srgbClr val="002060"/>
                    </a:solidFill>
                    <a:latin typeface="微软雅黑" panose="020B0503020204020204" charset="-122"/>
                    <a:ea typeface="微软雅黑" panose="020B0503020204020204" charset="-122"/>
                  </a:rPr>
                  <a:t>是否从过去主要关注结果质量评价向关注质量形成的全过程转变</a:t>
                </a:r>
                <a:endParaRPr lang="zh-CN" altLang="en-US" sz="1600" b="1" dirty="0">
                  <a:latin typeface="微软雅黑" panose="020B0503020204020204" charset="-122"/>
                  <a:ea typeface="微软雅黑" panose="020B0503020204020204" charset="-122"/>
                </a:endParaRPr>
              </a:p>
            </p:txBody>
          </p:sp>
          <p:grpSp>
            <p:nvGrpSpPr>
              <p:cNvPr id="49" name="Group 7"/>
              <p:cNvGrpSpPr/>
              <p:nvPr/>
            </p:nvGrpSpPr>
            <p:grpSpPr bwMode="auto">
              <a:xfrm>
                <a:off x="830" y="1238"/>
                <a:ext cx="316" cy="316"/>
                <a:chOff x="980" y="1412"/>
                <a:chExt cx="316" cy="316"/>
              </a:xfrm>
            </p:grpSpPr>
            <p:sp>
              <p:nvSpPr>
                <p:cNvPr id="50" name="Oval 8"/>
                <p:cNvSpPr>
                  <a:spLocks noChangeArrowheads="1"/>
                </p:cNvSpPr>
                <p:nvPr/>
              </p:nvSpPr>
              <p:spPr bwMode="gray">
                <a:xfrm>
                  <a:off x="980" y="1412"/>
                  <a:ext cx="316" cy="316"/>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600">
                    <a:latin typeface="微软雅黑" panose="020B0503020204020204" charset="-122"/>
                    <a:ea typeface="微软雅黑" panose="020B0503020204020204" charset="-122"/>
                  </a:endParaRPr>
                </a:p>
              </p:txBody>
            </p:sp>
            <p:sp>
              <p:nvSpPr>
                <p:cNvPr id="51" name="Oval 9"/>
                <p:cNvSpPr>
                  <a:spLocks noChangeArrowheads="1"/>
                </p:cNvSpPr>
                <p:nvPr/>
              </p:nvSpPr>
              <p:spPr bwMode="gray">
                <a:xfrm>
                  <a:off x="1028" y="1461"/>
                  <a:ext cx="220" cy="220"/>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600" dirty="0">
                      <a:latin typeface="微软雅黑" panose="020B0503020204020204" charset="-122"/>
                      <a:ea typeface="微软雅黑" panose="020B0503020204020204" charset="-122"/>
                    </a:rPr>
                    <a:t>1</a:t>
                  </a:r>
                  <a:endParaRPr lang="zh-CN" altLang="zh-CN" sz="1600" dirty="0">
                    <a:latin typeface="微软雅黑" panose="020B0503020204020204" charset="-122"/>
                    <a:ea typeface="微软雅黑" panose="020B0503020204020204" charset="-122"/>
                  </a:endParaRPr>
                </a:p>
              </p:txBody>
            </p:sp>
          </p:grpSp>
        </p:grpSp>
        <p:grpSp>
          <p:nvGrpSpPr>
            <p:cNvPr id="13" name="Group 53"/>
            <p:cNvGrpSpPr/>
            <p:nvPr/>
          </p:nvGrpSpPr>
          <p:grpSpPr bwMode="auto">
            <a:xfrm>
              <a:off x="1315303" y="2152384"/>
              <a:ext cx="6064367" cy="449792"/>
              <a:chOff x="1152" y="1657"/>
              <a:chExt cx="4015" cy="340"/>
            </a:xfrm>
          </p:grpSpPr>
          <p:sp>
            <p:nvSpPr>
              <p:cNvPr id="43" name="AutoShape 13"/>
              <p:cNvSpPr>
                <a:spLocks noChangeArrowheads="1"/>
              </p:cNvSpPr>
              <p:nvPr/>
            </p:nvSpPr>
            <p:spPr bwMode="gray">
              <a:xfrm>
                <a:off x="1369" y="1657"/>
                <a:ext cx="3798" cy="333"/>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wrap="none" anchor="ctr"/>
              <a:lstStyle/>
              <a:p>
                <a:pPr>
                  <a:defRPr/>
                </a:pPr>
                <a:r>
                  <a:rPr lang="en-US" altLang="zh-CN" sz="1600" dirty="0">
                    <a:solidFill>
                      <a:schemeClr val="tx1"/>
                    </a:solidFill>
                    <a:latin typeface="微软雅黑" panose="020B0503020204020204" charset="-122"/>
                    <a:ea typeface="微软雅黑" panose="020B0503020204020204" charset="-122"/>
                  </a:rPr>
                  <a:t> </a:t>
                </a:r>
                <a:r>
                  <a:rPr lang="zh-CN" altLang="en-US" sz="1600" b="1" dirty="0">
                    <a:solidFill>
                      <a:schemeClr val="tx1"/>
                    </a:solidFill>
                    <a:latin typeface="微软雅黑" panose="020B0503020204020204" charset="-122"/>
                    <a:ea typeface="微软雅黑" panose="020B0503020204020204" charset="-122"/>
                  </a:rPr>
                  <a:t>是否从以前相对分隔的质量管控措施向全面系统的质量管理转变</a:t>
                </a:r>
              </a:p>
            </p:txBody>
          </p:sp>
          <p:grpSp>
            <p:nvGrpSpPr>
              <p:cNvPr id="44" name="Group 15"/>
              <p:cNvGrpSpPr/>
              <p:nvPr/>
            </p:nvGrpSpPr>
            <p:grpSpPr bwMode="auto">
              <a:xfrm>
                <a:off x="1152" y="1681"/>
                <a:ext cx="316" cy="316"/>
                <a:chOff x="980" y="1412"/>
                <a:chExt cx="316" cy="316"/>
              </a:xfrm>
            </p:grpSpPr>
            <p:sp>
              <p:nvSpPr>
                <p:cNvPr id="46" name="Oval 16"/>
                <p:cNvSpPr>
                  <a:spLocks noChangeArrowheads="1"/>
                </p:cNvSpPr>
                <p:nvPr/>
              </p:nvSpPr>
              <p:spPr bwMode="gray">
                <a:xfrm>
                  <a:off x="980" y="1412"/>
                  <a:ext cx="316" cy="316"/>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1600">
                    <a:latin typeface="微软雅黑" panose="020B0503020204020204" charset="-122"/>
                    <a:ea typeface="微软雅黑" panose="020B0503020204020204" charset="-122"/>
                  </a:endParaRPr>
                </a:p>
              </p:txBody>
            </p:sp>
            <p:sp>
              <p:nvSpPr>
                <p:cNvPr id="47" name="Oval 17"/>
                <p:cNvSpPr>
                  <a:spLocks noChangeArrowheads="1"/>
                </p:cNvSpPr>
                <p:nvPr/>
              </p:nvSpPr>
              <p:spPr bwMode="gray">
                <a:xfrm>
                  <a:off x="1028" y="1461"/>
                  <a:ext cx="220" cy="220"/>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r>
                    <a:rPr lang="en-US" altLang="zh-CN" sz="1600" dirty="0">
                      <a:latin typeface="微软雅黑" panose="020B0503020204020204" charset="-122"/>
                      <a:ea typeface="微软雅黑" panose="020B0503020204020204" charset="-122"/>
                    </a:rPr>
                    <a:t>2</a:t>
                  </a:r>
                  <a:endParaRPr lang="zh-CN" altLang="zh-CN" sz="1600" dirty="0">
                    <a:latin typeface="微软雅黑" panose="020B0503020204020204" charset="-122"/>
                    <a:ea typeface="微软雅黑" panose="020B0503020204020204" charset="-122"/>
                  </a:endParaRPr>
                </a:p>
              </p:txBody>
            </p:sp>
          </p:grpSp>
        </p:grpSp>
        <p:grpSp>
          <p:nvGrpSpPr>
            <p:cNvPr id="15" name="Group 52"/>
            <p:cNvGrpSpPr/>
            <p:nvPr/>
          </p:nvGrpSpPr>
          <p:grpSpPr bwMode="auto">
            <a:xfrm>
              <a:off x="1550194" y="2808551"/>
              <a:ext cx="6428765" cy="448468"/>
              <a:chOff x="1289" y="2105"/>
              <a:chExt cx="4145" cy="339"/>
            </a:xfrm>
          </p:grpSpPr>
          <p:sp>
            <p:nvSpPr>
              <p:cNvPr id="39" name="AutoShape 20"/>
              <p:cNvSpPr>
                <a:spLocks noChangeArrowheads="1"/>
              </p:cNvSpPr>
              <p:nvPr/>
            </p:nvSpPr>
            <p:spPr bwMode="gray">
              <a:xfrm>
                <a:off x="1528" y="2105"/>
                <a:ext cx="3906" cy="334"/>
              </a:xfrm>
              <a:prstGeom prst="roundRect">
                <a:avLst>
                  <a:gd name="adj" fmla="val 50000"/>
                </a:avLst>
              </a:prstGeom>
            </p:spPr>
            <p:style>
              <a:lnRef idx="1">
                <a:schemeClr val="accent2"/>
              </a:lnRef>
              <a:fillRef idx="2">
                <a:schemeClr val="accent2"/>
              </a:fillRef>
              <a:effectRef idx="1">
                <a:schemeClr val="accent2"/>
              </a:effectRef>
              <a:fontRef idx="minor">
                <a:schemeClr val="dk1"/>
              </a:fontRef>
            </p:style>
            <p:txBody>
              <a:bodyPr wrap="none" anchor="ctr"/>
              <a:lstStyle/>
              <a:p>
                <a:pPr>
                  <a:defRPr/>
                </a:pPr>
                <a:r>
                  <a:rPr lang="zh-CN" altLang="en-US" sz="1600" b="1" dirty="0">
                    <a:latin typeface="微软雅黑" panose="020B0503020204020204" charset="-122"/>
                    <a:ea typeface="微软雅黑" panose="020B0503020204020204" charset="-122"/>
                  </a:rPr>
                  <a:t>是否从依赖外部问责机制产生发展动力向自我问责激发内生动力转变</a:t>
                </a:r>
              </a:p>
            </p:txBody>
          </p:sp>
          <p:grpSp>
            <p:nvGrpSpPr>
              <p:cNvPr id="40" name="Group 21"/>
              <p:cNvGrpSpPr/>
              <p:nvPr/>
            </p:nvGrpSpPr>
            <p:grpSpPr bwMode="auto">
              <a:xfrm>
                <a:off x="1289" y="2128"/>
                <a:ext cx="316" cy="316"/>
                <a:chOff x="980" y="1412"/>
                <a:chExt cx="316" cy="316"/>
              </a:xfrm>
            </p:grpSpPr>
            <p:sp>
              <p:nvSpPr>
                <p:cNvPr id="41" name="Oval 22"/>
                <p:cNvSpPr>
                  <a:spLocks noChangeArrowheads="1"/>
                </p:cNvSpPr>
                <p:nvPr/>
              </p:nvSpPr>
              <p:spPr bwMode="gray">
                <a:xfrm>
                  <a:off x="980" y="1412"/>
                  <a:ext cx="316" cy="316"/>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600">
                    <a:latin typeface="微软雅黑" panose="020B0503020204020204" charset="-122"/>
                    <a:ea typeface="微软雅黑" panose="020B0503020204020204" charset="-122"/>
                  </a:endParaRPr>
                </a:p>
              </p:txBody>
            </p:sp>
            <p:sp>
              <p:nvSpPr>
                <p:cNvPr id="42" name="Oval 23"/>
                <p:cNvSpPr>
                  <a:spLocks noChangeArrowheads="1"/>
                </p:cNvSpPr>
                <p:nvPr/>
              </p:nvSpPr>
              <p:spPr bwMode="gray">
                <a:xfrm>
                  <a:off x="1028" y="1461"/>
                  <a:ext cx="220" cy="220"/>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600" dirty="0">
                      <a:latin typeface="微软雅黑" panose="020B0503020204020204" charset="-122"/>
                      <a:ea typeface="微软雅黑" panose="020B0503020204020204" charset="-122"/>
                    </a:rPr>
                    <a:t>3</a:t>
                  </a:r>
                  <a:endParaRPr lang="zh-CN" altLang="zh-CN" sz="1600" dirty="0">
                    <a:latin typeface="微软雅黑" panose="020B0503020204020204" charset="-122"/>
                    <a:ea typeface="微软雅黑" panose="020B0503020204020204" charset="-122"/>
                  </a:endParaRPr>
                </a:p>
              </p:txBody>
            </p:sp>
          </p:grpSp>
        </p:grpSp>
        <p:grpSp>
          <p:nvGrpSpPr>
            <p:cNvPr id="16" name="Group 51"/>
            <p:cNvGrpSpPr/>
            <p:nvPr/>
          </p:nvGrpSpPr>
          <p:grpSpPr bwMode="auto">
            <a:xfrm>
              <a:off x="1463278" y="3511019"/>
              <a:ext cx="4935804" cy="449792"/>
              <a:chOff x="1260" y="2553"/>
              <a:chExt cx="3358" cy="340"/>
            </a:xfrm>
          </p:grpSpPr>
          <p:sp>
            <p:nvSpPr>
              <p:cNvPr id="35" name="AutoShape 27"/>
              <p:cNvSpPr>
                <a:spLocks noChangeArrowheads="1"/>
              </p:cNvSpPr>
              <p:nvPr/>
            </p:nvSpPr>
            <p:spPr bwMode="gray">
              <a:xfrm>
                <a:off x="1498" y="2553"/>
                <a:ext cx="3120" cy="333"/>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wrap="none" anchor="ctr"/>
              <a:lstStyle/>
              <a:p>
                <a:pPr>
                  <a:defRPr/>
                </a:pPr>
                <a:r>
                  <a:rPr lang="zh-CN" altLang="en-US" sz="1600" b="1" dirty="0">
                    <a:solidFill>
                      <a:schemeClr val="tx1"/>
                    </a:solidFill>
                    <a:latin typeface="微软雅黑" panose="020B0503020204020204" charset="-122"/>
                    <a:ea typeface="微软雅黑" panose="020B0503020204020204" charset="-122"/>
                  </a:rPr>
                  <a:t>是否从以前强化标准化到促进多样性转变</a:t>
                </a:r>
              </a:p>
            </p:txBody>
          </p:sp>
          <p:grpSp>
            <p:nvGrpSpPr>
              <p:cNvPr id="36" name="Group 29"/>
              <p:cNvGrpSpPr/>
              <p:nvPr/>
            </p:nvGrpSpPr>
            <p:grpSpPr bwMode="auto">
              <a:xfrm>
                <a:off x="1260" y="2577"/>
                <a:ext cx="316" cy="316"/>
                <a:chOff x="980" y="1412"/>
                <a:chExt cx="316" cy="316"/>
              </a:xfrm>
            </p:grpSpPr>
            <p:sp>
              <p:nvSpPr>
                <p:cNvPr id="37" name="Oval 30"/>
                <p:cNvSpPr>
                  <a:spLocks noChangeArrowheads="1"/>
                </p:cNvSpPr>
                <p:nvPr/>
              </p:nvSpPr>
              <p:spPr bwMode="gray">
                <a:xfrm>
                  <a:off x="980" y="1412"/>
                  <a:ext cx="316" cy="316"/>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1600">
                    <a:latin typeface="微软雅黑" panose="020B0503020204020204" charset="-122"/>
                    <a:ea typeface="微软雅黑" panose="020B0503020204020204" charset="-122"/>
                  </a:endParaRPr>
                </a:p>
              </p:txBody>
            </p:sp>
            <p:sp>
              <p:nvSpPr>
                <p:cNvPr id="38" name="Oval 31"/>
                <p:cNvSpPr>
                  <a:spLocks noChangeArrowheads="1"/>
                </p:cNvSpPr>
                <p:nvPr/>
              </p:nvSpPr>
              <p:spPr bwMode="gray">
                <a:xfrm>
                  <a:off x="1028" y="1461"/>
                  <a:ext cx="220" cy="220"/>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r>
                    <a:rPr lang="en-US" altLang="zh-CN" sz="1600" dirty="0">
                      <a:latin typeface="微软雅黑" panose="020B0503020204020204" charset="-122"/>
                      <a:ea typeface="微软雅黑" panose="020B0503020204020204" charset="-122"/>
                    </a:rPr>
                    <a:t>4</a:t>
                  </a:r>
                  <a:endParaRPr lang="zh-CN" altLang="zh-CN" sz="1600" dirty="0">
                    <a:latin typeface="微软雅黑" panose="020B0503020204020204" charset="-122"/>
                    <a:ea typeface="微软雅黑" panose="020B0503020204020204" charset="-122"/>
                  </a:endParaRPr>
                </a:p>
              </p:txBody>
            </p:sp>
          </p:grpSp>
        </p:grpSp>
        <p:grpSp>
          <p:nvGrpSpPr>
            <p:cNvPr id="17" name="Group 50"/>
            <p:cNvGrpSpPr/>
            <p:nvPr/>
          </p:nvGrpSpPr>
          <p:grpSpPr bwMode="auto">
            <a:xfrm>
              <a:off x="1164431" y="4205551"/>
              <a:ext cx="5692255" cy="448468"/>
              <a:chOff x="1113" y="3001"/>
              <a:chExt cx="4248" cy="339"/>
            </a:xfrm>
          </p:grpSpPr>
          <p:sp>
            <p:nvSpPr>
              <p:cNvPr id="24" name="AutoShape 34"/>
              <p:cNvSpPr>
                <a:spLocks noChangeArrowheads="1"/>
              </p:cNvSpPr>
              <p:nvPr/>
            </p:nvSpPr>
            <p:spPr bwMode="gray">
              <a:xfrm>
                <a:off x="1296" y="3001"/>
                <a:ext cx="4065" cy="334"/>
              </a:xfrm>
              <a:prstGeom prst="roundRect">
                <a:avLst>
                  <a:gd name="adj" fmla="val 50000"/>
                </a:avLst>
              </a:prstGeom>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sz="1600">
                  <a:latin typeface="微软雅黑" panose="020B0503020204020204" charset="-122"/>
                  <a:ea typeface="微软雅黑" panose="020B0503020204020204" charset="-122"/>
                </a:endParaRPr>
              </a:p>
            </p:txBody>
          </p:sp>
          <p:grpSp>
            <p:nvGrpSpPr>
              <p:cNvPr id="25" name="Group 35"/>
              <p:cNvGrpSpPr/>
              <p:nvPr/>
            </p:nvGrpSpPr>
            <p:grpSpPr bwMode="auto">
              <a:xfrm>
                <a:off x="1113" y="3024"/>
                <a:ext cx="316" cy="316"/>
                <a:chOff x="980" y="1412"/>
                <a:chExt cx="316" cy="316"/>
              </a:xfrm>
            </p:grpSpPr>
            <p:sp>
              <p:nvSpPr>
                <p:cNvPr id="33" name="Oval 36"/>
                <p:cNvSpPr>
                  <a:spLocks noChangeArrowheads="1"/>
                </p:cNvSpPr>
                <p:nvPr/>
              </p:nvSpPr>
              <p:spPr bwMode="gray">
                <a:xfrm>
                  <a:off x="980" y="1412"/>
                  <a:ext cx="316" cy="316"/>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600">
                    <a:latin typeface="微软雅黑" panose="020B0503020204020204" charset="-122"/>
                    <a:ea typeface="微软雅黑" panose="020B0503020204020204" charset="-122"/>
                  </a:endParaRPr>
                </a:p>
              </p:txBody>
            </p:sp>
            <p:sp>
              <p:nvSpPr>
                <p:cNvPr id="34" name="Oval 37"/>
                <p:cNvSpPr>
                  <a:spLocks noChangeArrowheads="1"/>
                </p:cNvSpPr>
                <p:nvPr/>
              </p:nvSpPr>
              <p:spPr bwMode="gray">
                <a:xfrm>
                  <a:off x="1028" y="1461"/>
                  <a:ext cx="220" cy="220"/>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600" dirty="0">
                      <a:latin typeface="微软雅黑" panose="020B0503020204020204" charset="-122"/>
                      <a:ea typeface="微软雅黑" panose="020B0503020204020204" charset="-122"/>
                    </a:rPr>
                    <a:t>5</a:t>
                  </a:r>
                  <a:endParaRPr lang="zh-CN" altLang="zh-CN" sz="1600" dirty="0">
                    <a:latin typeface="微软雅黑" panose="020B0503020204020204" charset="-122"/>
                    <a:ea typeface="微软雅黑" panose="020B0503020204020204" charset="-122"/>
                  </a:endParaRPr>
                </a:p>
              </p:txBody>
            </p:sp>
          </p:grpSp>
          <p:sp>
            <p:nvSpPr>
              <p:cNvPr id="31" name="Text Box 39"/>
              <p:cNvSpPr txBox="1">
                <a:spLocks noChangeArrowheads="1"/>
              </p:cNvSpPr>
              <p:nvPr/>
            </p:nvSpPr>
            <p:spPr bwMode="black">
              <a:xfrm>
                <a:off x="1429" y="3055"/>
                <a:ext cx="13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en-US" altLang="zh-CN" sz="1600">
                  <a:solidFill>
                    <a:schemeClr val="tx2"/>
                  </a:solidFill>
                  <a:latin typeface="微软雅黑" panose="020B0503020204020204" charset="-122"/>
                  <a:ea typeface="微软雅黑" panose="020B0503020204020204" charset="-122"/>
                </a:endParaRPr>
              </a:p>
            </p:txBody>
          </p:sp>
        </p:grpSp>
        <p:sp>
          <p:nvSpPr>
            <p:cNvPr id="18" name="矩形 17"/>
            <p:cNvSpPr>
              <a:spLocks noChangeArrowheads="1"/>
            </p:cNvSpPr>
            <p:nvPr/>
          </p:nvSpPr>
          <p:spPr bwMode="auto">
            <a:xfrm>
              <a:off x="1512093" y="4291541"/>
              <a:ext cx="5075674" cy="31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p>
              <a:r>
                <a:rPr lang="zh-CN" altLang="en-US" sz="1600" b="1" dirty="0">
                  <a:latin typeface="微软雅黑" panose="020B0503020204020204" charset="-122"/>
                  <a:ea typeface="微软雅黑" panose="020B0503020204020204" charset="-122"/>
                </a:rPr>
                <a:t>是否从院校身份表征质量向专业建设水平表征质量转变</a:t>
              </a:r>
            </a:p>
          </p:txBody>
        </p:sp>
        <p:grpSp>
          <p:nvGrpSpPr>
            <p:cNvPr id="19" name="Group 51"/>
            <p:cNvGrpSpPr/>
            <p:nvPr/>
          </p:nvGrpSpPr>
          <p:grpSpPr bwMode="auto">
            <a:xfrm>
              <a:off x="759023" y="4796964"/>
              <a:ext cx="6097137" cy="440532"/>
              <a:chOff x="1260" y="2562"/>
              <a:chExt cx="3976" cy="333"/>
            </a:xfrm>
          </p:grpSpPr>
          <p:sp>
            <p:nvSpPr>
              <p:cNvPr id="20" name="AutoShape 27"/>
              <p:cNvSpPr>
                <a:spLocks noChangeArrowheads="1"/>
              </p:cNvSpPr>
              <p:nvPr/>
            </p:nvSpPr>
            <p:spPr bwMode="gray">
              <a:xfrm>
                <a:off x="1498" y="2562"/>
                <a:ext cx="3738" cy="333"/>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wrap="none" anchor="ctr"/>
              <a:lstStyle/>
              <a:p>
                <a:pPr>
                  <a:defRPr/>
                </a:pPr>
                <a:r>
                  <a:rPr lang="zh-CN" altLang="en-US" sz="1600" b="1" dirty="0">
                    <a:solidFill>
                      <a:schemeClr val="tx1"/>
                    </a:solidFill>
                    <a:latin typeface="微软雅黑" panose="020B0503020204020204" charset="-122"/>
                    <a:ea typeface="微软雅黑" panose="020B0503020204020204" charset="-122"/>
                  </a:rPr>
                  <a:t>是否从依赖政府制定质量标准到学校自主制定更高质量标准转变</a:t>
                </a:r>
              </a:p>
            </p:txBody>
          </p:sp>
          <p:grpSp>
            <p:nvGrpSpPr>
              <p:cNvPr id="21" name="Group 29"/>
              <p:cNvGrpSpPr/>
              <p:nvPr/>
            </p:nvGrpSpPr>
            <p:grpSpPr bwMode="auto">
              <a:xfrm>
                <a:off x="1260" y="2577"/>
                <a:ext cx="316" cy="316"/>
                <a:chOff x="980" y="1412"/>
                <a:chExt cx="316" cy="316"/>
              </a:xfrm>
            </p:grpSpPr>
            <p:sp>
              <p:nvSpPr>
                <p:cNvPr id="22" name="Oval 30"/>
                <p:cNvSpPr>
                  <a:spLocks noChangeArrowheads="1"/>
                </p:cNvSpPr>
                <p:nvPr/>
              </p:nvSpPr>
              <p:spPr bwMode="gray">
                <a:xfrm>
                  <a:off x="980" y="1412"/>
                  <a:ext cx="316" cy="316"/>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1600">
                    <a:latin typeface="微软雅黑" panose="020B0503020204020204" charset="-122"/>
                    <a:ea typeface="微软雅黑" panose="020B0503020204020204" charset="-122"/>
                  </a:endParaRPr>
                </a:p>
              </p:txBody>
            </p:sp>
            <p:sp>
              <p:nvSpPr>
                <p:cNvPr id="23" name="Oval 31"/>
                <p:cNvSpPr>
                  <a:spLocks noChangeArrowheads="1"/>
                </p:cNvSpPr>
                <p:nvPr/>
              </p:nvSpPr>
              <p:spPr bwMode="gray">
                <a:xfrm>
                  <a:off x="1028" y="1461"/>
                  <a:ext cx="220" cy="220"/>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r>
                    <a:rPr lang="en-US" altLang="zh-CN" sz="1600" dirty="0">
                      <a:latin typeface="微软雅黑" panose="020B0503020204020204" charset="-122"/>
                      <a:ea typeface="微软雅黑" panose="020B0503020204020204" charset="-122"/>
                    </a:rPr>
                    <a:t>6</a:t>
                  </a:r>
                  <a:endParaRPr lang="zh-CN" altLang="zh-CN" sz="1600" dirty="0">
                    <a:latin typeface="微软雅黑" panose="020B0503020204020204" charset="-122"/>
                    <a:ea typeface="微软雅黑" panose="020B0503020204020204" charset="-122"/>
                  </a:endParaRPr>
                </a:p>
              </p:txBody>
            </p:sp>
          </p:grpSp>
        </p:grpSp>
      </p:grpSp>
      <p:sp>
        <p:nvSpPr>
          <p:cNvPr id="52" name="TextBox 51"/>
          <p:cNvSpPr txBox="1"/>
          <p:nvPr/>
        </p:nvSpPr>
        <p:spPr>
          <a:xfrm>
            <a:off x="121162" y="657194"/>
            <a:ext cx="2540000" cy="369332"/>
          </a:xfrm>
          <a:prstGeom prst="rect">
            <a:avLst/>
          </a:prstGeom>
          <a:noFill/>
        </p:spPr>
        <p:txBody>
          <a:bodyPr wrap="square" rtlCol="0">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诊断</a:t>
            </a:r>
            <a:r>
              <a:rPr lang="zh-CN" altLang="en-US" b="1" dirty="0">
                <a:solidFill>
                  <a:srgbClr val="C00000"/>
                </a:solidFill>
                <a:latin typeface="微软雅黑" pitchFamily="34" charset="-122"/>
                <a:ea typeface="微软雅黑" pitchFamily="34" charset="-122"/>
              </a:rPr>
              <a:t>改进</a:t>
            </a:r>
            <a:r>
              <a:rPr lang="zh-CN" altLang="en-US" b="1" dirty="0" smtClean="0">
                <a:solidFill>
                  <a:srgbClr val="C00000"/>
                </a:solidFill>
                <a:latin typeface="微软雅黑" pitchFamily="34" charset="-122"/>
                <a:ea typeface="微软雅黑" pitchFamily="34" charset="-122"/>
              </a:rPr>
              <a:t>六</a:t>
            </a:r>
            <a:r>
              <a:rPr lang="zh-CN" altLang="en-US" b="1" dirty="0">
                <a:solidFill>
                  <a:srgbClr val="C00000"/>
                </a:solidFill>
                <a:latin typeface="微软雅黑" pitchFamily="34" charset="-122"/>
                <a:ea typeface="微软雅黑" pitchFamily="34" charset="-122"/>
              </a:rPr>
              <a:t>表征</a:t>
            </a:r>
            <a:endParaRPr lang="zh-CN" altLang="en-US" b="1" dirty="0">
              <a:solidFill>
                <a:srgbClr val="C00000"/>
              </a:solidFill>
              <a:latin typeface="微软雅黑" pitchFamily="34" charset="-122"/>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1497087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25</a:t>
            </a:r>
            <a:endParaRPr lang="zh-CN" altLang="en-US" sz="1600" b="1" dirty="0">
              <a:solidFill>
                <a:prstClr val="white"/>
              </a:solidFill>
            </a:endParaRPr>
          </a:p>
        </p:txBody>
      </p:sp>
      <p:cxnSp>
        <p:nvCxnSpPr>
          <p:cNvPr id="32" name="直接连接符 31"/>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28926" y="1481632"/>
            <a:ext cx="11222740" cy="4190434"/>
            <a:chOff x="356164" y="1853107"/>
            <a:chExt cx="11222740" cy="4190434"/>
          </a:xfrm>
        </p:grpSpPr>
        <p:sp>
          <p:nvSpPr>
            <p:cNvPr id="15" name="TextBox 2"/>
            <p:cNvSpPr txBox="1"/>
            <p:nvPr/>
          </p:nvSpPr>
          <p:spPr>
            <a:xfrm>
              <a:off x="356164" y="1853107"/>
              <a:ext cx="11222740" cy="830997"/>
            </a:xfrm>
            <a:prstGeom prst="rect">
              <a:avLst/>
            </a:prstGeom>
            <a:noFill/>
          </p:spPr>
          <p:txBody>
            <a:bodyPr wrap="square" rtlCol="0">
              <a:spAutoFit/>
            </a:bodyPr>
            <a:lstStyle/>
            <a:p>
              <a:pPr>
                <a:lnSpc>
                  <a:spcPct val="150000"/>
                </a:lnSpc>
              </a:pPr>
              <a:r>
                <a:rPr lang="zh-CN" altLang="en-US" sz="1600" dirty="0" smtClean="0">
                  <a:latin typeface="微软雅黑" panose="020B0503020204020204" charset="-122"/>
                  <a:ea typeface="微软雅黑" panose="020B0503020204020204" charset="-122"/>
                </a:rPr>
                <a:t>       建立</a:t>
              </a:r>
              <a:r>
                <a:rPr lang="zh-CN" altLang="en-US" sz="1600" b="1" dirty="0" smtClean="0">
                  <a:latin typeface="微软雅黑" panose="020B0503020204020204" charset="-122"/>
                  <a:ea typeface="微软雅黑" panose="020B0503020204020204" charset="-122"/>
                </a:rPr>
                <a:t>数据共享中心</a:t>
              </a:r>
              <a:r>
                <a:rPr lang="zh-CN" altLang="en-US" sz="1600" dirty="0" smtClean="0">
                  <a:latin typeface="微软雅黑" panose="020B0503020204020204" charset="-122"/>
                  <a:ea typeface="微软雅黑" panose="020B0503020204020204" charset="-122"/>
                </a:rPr>
                <a:t>，</a:t>
              </a:r>
              <a:r>
                <a:rPr lang="zh-CN" altLang="en-US" sz="1600" dirty="0" smtClean="0">
                  <a:latin typeface="微软雅黑" panose="020B0503020204020204" pitchFamily="34" charset="-122"/>
                  <a:ea typeface="微软雅黑" panose="020B0503020204020204" pitchFamily="34" charset="-122"/>
                </a:rPr>
                <a:t>统一</a:t>
              </a:r>
              <a:r>
                <a:rPr lang="zh-CN" altLang="en-US" sz="1600" b="1" dirty="0">
                  <a:latin typeface="微软雅黑" panose="020B0503020204020204" pitchFamily="34" charset="-122"/>
                  <a:ea typeface="微软雅黑" panose="020B0503020204020204" pitchFamily="34" charset="-122"/>
                </a:rPr>
                <a:t>数据</a:t>
              </a:r>
              <a:r>
                <a:rPr lang="zh-CN" altLang="en-US" sz="1600" b="1" dirty="0" smtClean="0">
                  <a:latin typeface="微软雅黑" panose="020B0503020204020204" pitchFamily="34" charset="-122"/>
                  <a:ea typeface="微软雅黑" panose="020B0503020204020204" pitchFamily="34" charset="-122"/>
                </a:rPr>
                <a:t>标准</a:t>
              </a:r>
              <a:r>
                <a:rPr lang="zh-CN" altLang="en-US" sz="1600" dirty="0" smtClean="0">
                  <a:latin typeface="微软雅黑" panose="020B0503020204020204" pitchFamily="34" charset="-122"/>
                  <a:ea typeface="微软雅黑" panose="020B0503020204020204" pitchFamily="34" charset="-122"/>
                </a:rPr>
                <a:t>，实施采集</a:t>
              </a:r>
              <a:r>
                <a:rPr lang="zh-CN" altLang="en-US" sz="1600" dirty="0">
                  <a:latin typeface="微软雅黑" panose="020B0503020204020204" pitchFamily="34" charset="-122"/>
                  <a:ea typeface="微软雅黑" panose="020B0503020204020204" pitchFamily="34" charset="-122"/>
                </a:rPr>
                <a:t>学校各类</a:t>
              </a:r>
              <a:r>
                <a:rPr lang="zh-CN" altLang="en-US" sz="1600" dirty="0" smtClean="0">
                  <a:latin typeface="微软雅黑" panose="020B0503020204020204" pitchFamily="34" charset="-122"/>
                  <a:ea typeface="微软雅黑" panose="020B0503020204020204" pitchFamily="34" charset="-122"/>
                </a:rPr>
                <a:t>数据，打破</a:t>
              </a:r>
              <a:r>
                <a:rPr lang="zh-CN" altLang="en-US" sz="1600" b="1" dirty="0">
                  <a:latin typeface="微软雅黑" panose="020B0503020204020204" pitchFamily="34" charset="-122"/>
                  <a:ea typeface="微软雅黑" panose="020B0503020204020204" pitchFamily="34" charset="-122"/>
                </a:rPr>
                <a:t>信息</a:t>
              </a:r>
              <a:r>
                <a:rPr lang="zh-CN" altLang="en-US" sz="1600" b="1" dirty="0" smtClean="0">
                  <a:latin typeface="微软雅黑" panose="020B0503020204020204" pitchFamily="34" charset="-122"/>
                  <a:ea typeface="微软雅黑" panose="020B0503020204020204" pitchFamily="34" charset="-122"/>
                </a:rPr>
                <a:t>孤岛枷锁，从而</a:t>
              </a:r>
              <a:r>
                <a:rPr lang="zh-CN" altLang="en-US" sz="1600" dirty="0" smtClean="0">
                  <a:latin typeface="微软雅黑" panose="020B0503020204020204" pitchFamily="34" charset="-122"/>
                  <a:ea typeface="微软雅黑" panose="020B0503020204020204" pitchFamily="34" charset="-122"/>
                </a:rPr>
                <a:t>将</a:t>
              </a:r>
              <a:r>
                <a:rPr lang="zh-CN" altLang="en-US" sz="1600" dirty="0">
                  <a:latin typeface="微软雅黑" panose="020B0503020204020204" pitchFamily="34" charset="-122"/>
                  <a:ea typeface="微软雅黑" panose="020B0503020204020204" pitchFamily="34" charset="-122"/>
                </a:rPr>
                <a:t>学校的</a:t>
              </a:r>
              <a:r>
                <a:rPr lang="zh-CN" altLang="en-US" sz="1600" b="1" dirty="0">
                  <a:latin typeface="微软雅黑" panose="020B0503020204020204" pitchFamily="34" charset="-122"/>
                  <a:ea typeface="微软雅黑" panose="020B0503020204020204" pitchFamily="34" charset="-122"/>
                </a:rPr>
                <a:t>零散</a:t>
              </a:r>
              <a:r>
                <a:rPr lang="zh-CN" altLang="en-US" sz="1600" dirty="0">
                  <a:latin typeface="微软雅黑" panose="020B0503020204020204" pitchFamily="34" charset="-122"/>
                  <a:ea typeface="微软雅黑" panose="020B0503020204020204" pitchFamily="34" charset="-122"/>
                </a:rPr>
                <a:t>数据变成</a:t>
              </a:r>
              <a:r>
                <a:rPr lang="zh-CN" altLang="en-US" sz="1600" b="1" dirty="0">
                  <a:latin typeface="微软雅黑" panose="020B0503020204020204" pitchFamily="34" charset="-122"/>
                  <a:ea typeface="微软雅黑" panose="020B0503020204020204" pitchFamily="34" charset="-122"/>
                </a:rPr>
                <a:t>有效</a:t>
              </a:r>
              <a:r>
                <a:rPr lang="zh-CN" altLang="en-US" sz="1600" dirty="0" smtClean="0">
                  <a:latin typeface="微软雅黑" panose="020B0503020204020204" pitchFamily="34" charset="-122"/>
                  <a:ea typeface="微软雅黑" panose="020B0503020204020204" pitchFamily="34" charset="-122"/>
                </a:rPr>
                <a:t>数据，</a:t>
              </a:r>
              <a:r>
                <a:rPr lang="zh-CN" altLang="en-US" sz="1600" dirty="0" smtClean="0">
                  <a:latin typeface="微软雅黑" panose="020B0503020204020204" charset="-122"/>
                  <a:ea typeface="微软雅黑" panose="020B0503020204020204" charset="-122"/>
                </a:rPr>
                <a:t>并根据</a:t>
              </a:r>
              <a:r>
                <a:rPr lang="zh-CN" altLang="en-US" sz="1600" dirty="0">
                  <a:latin typeface="微软雅黑" panose="020B0503020204020204" charset="-122"/>
                  <a:ea typeface="微软雅黑" panose="020B0503020204020204" charset="-122"/>
                </a:rPr>
                <a:t>学校当前发展情况，</a:t>
              </a:r>
              <a:r>
                <a:rPr lang="zh-CN" altLang="en-US" sz="1600" b="0" dirty="0" smtClean="0">
                  <a:latin typeface="微软雅黑" panose="020B0503020204020204" charset="-122"/>
                  <a:ea typeface="微软雅黑" panose="020B0503020204020204" charset="-122"/>
                </a:rPr>
                <a:t>采用不同的</a:t>
              </a:r>
              <a:r>
                <a:rPr lang="zh-CN" altLang="en-US" sz="1600" dirty="0">
                  <a:latin typeface="微软雅黑" panose="020B0503020204020204" charset="-122"/>
                  <a:ea typeface="微软雅黑" panose="020B0503020204020204" charset="-122"/>
                </a:rPr>
                <a:t>诊断</a:t>
              </a:r>
              <a:r>
                <a:rPr lang="zh-CN" altLang="en-US" sz="1600" b="0" dirty="0" smtClean="0">
                  <a:latin typeface="微软雅黑" panose="020B0503020204020204" charset="-122"/>
                  <a:ea typeface="微软雅黑" panose="020B0503020204020204" charset="-122"/>
                </a:rPr>
                <a:t>模型帮助</a:t>
              </a:r>
              <a:r>
                <a:rPr lang="zh-CN" altLang="en-US" sz="1600" b="0" dirty="0">
                  <a:latin typeface="微软雅黑" panose="020B0503020204020204" charset="-122"/>
                  <a:ea typeface="微软雅黑" panose="020B0503020204020204" charset="-122"/>
                </a:rPr>
                <a:t>学校管理</a:t>
              </a:r>
              <a:r>
                <a:rPr lang="zh-CN" altLang="en-US" sz="1600" b="0" dirty="0" smtClean="0">
                  <a:latin typeface="微软雅黑" panose="020B0503020204020204" charset="-122"/>
                  <a:ea typeface="微软雅黑" panose="020B0503020204020204" charset="-122"/>
                </a:rPr>
                <a:t>进行</a:t>
              </a:r>
              <a:r>
                <a:rPr lang="zh-CN" altLang="en-US" sz="1600" dirty="0" smtClean="0">
                  <a:latin typeface="微软雅黑" panose="020B0503020204020204" charset="-122"/>
                  <a:ea typeface="微软雅黑" panose="020B0503020204020204" charset="-122"/>
                </a:rPr>
                <a:t>诊改</a:t>
              </a:r>
              <a:r>
                <a:rPr lang="zh-CN" altLang="en-US" sz="1600" b="0" dirty="0" smtClean="0">
                  <a:latin typeface="微软雅黑" panose="020B0503020204020204" charset="-122"/>
                  <a:ea typeface="微软雅黑" panose="020B0503020204020204" charset="-122"/>
                </a:rPr>
                <a:t>和</a:t>
              </a:r>
              <a:r>
                <a:rPr lang="zh-CN" altLang="en-US" sz="1600" b="0" dirty="0">
                  <a:latin typeface="微软雅黑" panose="020B0503020204020204" charset="-122"/>
                  <a:ea typeface="微软雅黑" panose="020B0503020204020204" charset="-122"/>
                </a:rPr>
                <a:t>自核，</a:t>
              </a:r>
              <a:r>
                <a:rPr lang="zh-CN" altLang="en-US" sz="1600" b="0" dirty="0" smtClean="0">
                  <a:latin typeface="微软雅黑" panose="020B0503020204020204" charset="-122"/>
                  <a:ea typeface="微软雅黑" panose="020B0503020204020204" charset="-122"/>
                </a:rPr>
                <a:t>不断</a:t>
              </a:r>
              <a:r>
                <a:rPr lang="zh-CN" altLang="en-US" sz="1600" dirty="0">
                  <a:latin typeface="微软雅黑" panose="020B0503020204020204" pitchFamily="34" charset="-122"/>
                  <a:ea typeface="微软雅黑" panose="020B0503020204020204" pitchFamily="34" charset="-122"/>
                </a:rPr>
                <a:t>提升学校</a:t>
              </a:r>
              <a:r>
                <a:rPr lang="zh-CN" altLang="en-US" sz="1600" dirty="0" smtClean="0">
                  <a:latin typeface="微软雅黑" panose="020B0503020204020204" pitchFamily="34" charset="-122"/>
                  <a:ea typeface="微软雅黑" panose="020B0503020204020204" pitchFamily="34" charset="-122"/>
                </a:rPr>
                <a:t>质量，真正创建智慧校园。</a:t>
              </a:r>
              <a:endParaRPr lang="zh-CN" altLang="en-US" sz="16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430291" y="2882320"/>
              <a:ext cx="8937361" cy="3161221"/>
              <a:chOff x="2061392" y="3242468"/>
              <a:chExt cx="8937361" cy="3161221"/>
            </a:xfrm>
          </p:grpSpPr>
          <p:pic>
            <p:nvPicPr>
              <p:cNvPr id="20" name="图片 19"/>
              <p:cNvPicPr>
                <a:picLocks noChangeAspect="1"/>
              </p:cNvPicPr>
              <p:nvPr/>
            </p:nvPicPr>
            <p:blipFill>
              <a:blip r:embed="rId2"/>
              <a:stretch>
                <a:fillRect/>
              </a:stretch>
            </p:blipFill>
            <p:spPr>
              <a:xfrm>
                <a:off x="2061392" y="3242468"/>
                <a:ext cx="5104924" cy="3123177"/>
              </a:xfrm>
              <a:prstGeom prst="rect">
                <a:avLst/>
              </a:prstGeom>
            </p:spPr>
          </p:pic>
          <p:pic>
            <p:nvPicPr>
              <p:cNvPr id="21" name="Picture 2" descr="C:\Users\sikai.gao\AppData\Roaming\Foxmail7\Temp-11684-20170405113846\Catch65F7(03-30-(04-07-19-40-2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050"/>
              <a:stretch/>
            </p:blipFill>
            <p:spPr bwMode="auto">
              <a:xfrm>
                <a:off x="7267785" y="3280512"/>
                <a:ext cx="3730968" cy="145202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7786" y="4888416"/>
                <a:ext cx="1523265" cy="1515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06084" y="4956435"/>
                <a:ext cx="1917190" cy="1379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7" name="TextBox 16"/>
          <p:cNvSpPr txBox="1"/>
          <p:nvPr/>
        </p:nvSpPr>
        <p:spPr>
          <a:xfrm>
            <a:off x="128567" y="696742"/>
            <a:ext cx="3238174" cy="369332"/>
          </a:xfrm>
          <a:prstGeom prst="rect">
            <a:avLst/>
          </a:prstGeom>
          <a:noFill/>
        </p:spPr>
        <p:txBody>
          <a:bodyPr wrap="square" rtlCol="0">
            <a:spAutoFit/>
          </a:bodyPr>
          <a:lstStyle/>
          <a:p>
            <a:r>
              <a:rPr lang="en-US" altLang="zh-CN" b="1" dirty="0" smtClean="0">
                <a:solidFill>
                  <a:srgbClr val="C00000"/>
                </a:solidFill>
                <a:latin typeface="微软雅黑" pitchFamily="34" charset="-122"/>
                <a:ea typeface="微软雅黑" pitchFamily="34" charset="-122"/>
              </a:rPr>
              <a:t>3. </a:t>
            </a:r>
            <a:r>
              <a:rPr lang="zh-CN" altLang="zh-CN" b="1" dirty="0" smtClean="0">
                <a:solidFill>
                  <a:srgbClr val="C00000"/>
                </a:solidFill>
                <a:latin typeface="微软雅黑" pitchFamily="34" charset="-122"/>
                <a:ea typeface="微软雅黑" pitchFamily="34" charset="-122"/>
              </a:rPr>
              <a:t>动态诊断</a:t>
            </a:r>
            <a:r>
              <a:rPr lang="zh-CN" altLang="zh-CN" b="1" dirty="0">
                <a:solidFill>
                  <a:srgbClr val="C00000"/>
                </a:solidFill>
                <a:latin typeface="微软雅黑" pitchFamily="34" charset="-122"/>
                <a:ea typeface="微软雅黑" pitchFamily="34" charset="-122"/>
              </a:rPr>
              <a:t>和检测教学</a:t>
            </a:r>
            <a:r>
              <a:rPr lang="zh-CN" altLang="en-US" b="1" dirty="0" smtClean="0">
                <a:solidFill>
                  <a:srgbClr val="C00000"/>
                </a:solidFill>
                <a:latin typeface="微软雅黑" pitchFamily="34" charset="-122"/>
                <a:ea typeface="微软雅黑" pitchFamily="34" charset="-122"/>
              </a:rPr>
              <a:t>质</a:t>
            </a:r>
            <a:r>
              <a:rPr lang="zh-CN" altLang="zh-CN" b="1" dirty="0" smtClean="0">
                <a:solidFill>
                  <a:srgbClr val="C00000"/>
                </a:solidFill>
                <a:latin typeface="微软雅黑" pitchFamily="34" charset="-122"/>
                <a:ea typeface="微软雅黑" pitchFamily="34" charset="-122"/>
              </a:rPr>
              <a:t>量</a:t>
            </a:r>
            <a:endParaRPr lang="zh-CN" altLang="en-US" b="1" dirty="0">
              <a:solidFill>
                <a:srgbClr val="C00000"/>
              </a:solidFill>
              <a:latin typeface="微软雅黑" pitchFamily="34" charset="-122"/>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3126634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26</a:t>
            </a:r>
            <a:endParaRPr lang="zh-CN" altLang="en-US" sz="1600" b="1" dirty="0">
              <a:solidFill>
                <a:prstClr val="white"/>
              </a:solidFill>
            </a:endParaRPr>
          </a:p>
        </p:txBody>
      </p:sp>
      <p:cxnSp>
        <p:nvCxnSpPr>
          <p:cNvPr id="32" name="直接连接符 31"/>
          <p:cNvCxnSpPr/>
          <p:nvPr/>
        </p:nvCxnSpPr>
        <p:spPr>
          <a:xfrm>
            <a:off x="1768416" y="404813"/>
            <a:ext cx="98616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133475" y="1524000"/>
            <a:ext cx="9134109" cy="4765737"/>
            <a:chOff x="538751" y="931353"/>
            <a:chExt cx="7680958" cy="4558284"/>
          </a:xfrm>
        </p:grpSpPr>
        <p:pic>
          <p:nvPicPr>
            <p:cNvPr id="15" name="Picture 2"/>
            <p:cNvPicPr>
              <a:picLocks noChangeAspect="1" noChangeArrowheads="1"/>
            </p:cNvPicPr>
            <p:nvPr/>
          </p:nvPicPr>
          <p:blipFill>
            <a:blip r:embed="rId2" cstate="print"/>
            <a:srcRect/>
            <a:stretch>
              <a:fillRect/>
            </a:stretch>
          </p:blipFill>
          <p:spPr bwMode="auto">
            <a:xfrm>
              <a:off x="538751" y="950031"/>
              <a:ext cx="2371856" cy="3587660"/>
            </a:xfrm>
            <a:prstGeom prst="rect">
              <a:avLst/>
            </a:prstGeom>
            <a:noFill/>
            <a:ln w="9525">
              <a:solidFill>
                <a:schemeClr val="accent1"/>
              </a:solidFill>
              <a:miter lim="800000"/>
              <a:headEnd/>
              <a:tailEnd/>
            </a:ln>
            <a:effectLst/>
          </p:spPr>
        </p:pic>
        <p:pic>
          <p:nvPicPr>
            <p:cNvPr id="16" name="Picture 3"/>
            <p:cNvPicPr>
              <a:picLocks noChangeAspect="1" noChangeArrowheads="1"/>
            </p:cNvPicPr>
            <p:nvPr/>
          </p:nvPicPr>
          <p:blipFill>
            <a:blip r:embed="rId3" cstate="print"/>
            <a:srcRect/>
            <a:stretch>
              <a:fillRect/>
            </a:stretch>
          </p:blipFill>
          <p:spPr bwMode="auto">
            <a:xfrm>
              <a:off x="2127139" y="2073312"/>
              <a:ext cx="2352290" cy="3416325"/>
            </a:xfrm>
            <a:prstGeom prst="rect">
              <a:avLst/>
            </a:prstGeom>
            <a:noFill/>
            <a:ln w="9525">
              <a:solidFill>
                <a:schemeClr val="accent1"/>
              </a:solidFill>
              <a:miter lim="800000"/>
              <a:headEnd/>
              <a:tailEnd/>
            </a:ln>
            <a:effectLst/>
          </p:spPr>
        </p:pic>
        <p:pic>
          <p:nvPicPr>
            <p:cNvPr id="17" name="Picture 5"/>
            <p:cNvPicPr>
              <a:picLocks noChangeAspect="1" noChangeArrowheads="1"/>
            </p:cNvPicPr>
            <p:nvPr/>
          </p:nvPicPr>
          <p:blipFill>
            <a:blip r:embed="rId4" cstate="print"/>
            <a:srcRect/>
            <a:stretch>
              <a:fillRect/>
            </a:stretch>
          </p:blipFill>
          <p:spPr bwMode="auto">
            <a:xfrm>
              <a:off x="4193760" y="931353"/>
              <a:ext cx="2398277" cy="3464572"/>
            </a:xfrm>
            <a:prstGeom prst="rect">
              <a:avLst/>
            </a:prstGeom>
            <a:noFill/>
            <a:ln w="9525">
              <a:solidFill>
                <a:schemeClr val="accent1"/>
              </a:solidFill>
              <a:miter lim="800000"/>
              <a:headEnd/>
              <a:tailEnd/>
            </a:ln>
            <a:effectLst/>
          </p:spPr>
        </p:pic>
        <p:pic>
          <p:nvPicPr>
            <p:cNvPr id="18" name="Picture 6"/>
            <p:cNvPicPr>
              <a:picLocks noChangeAspect="1" noChangeArrowheads="1"/>
            </p:cNvPicPr>
            <p:nvPr/>
          </p:nvPicPr>
          <p:blipFill>
            <a:blip r:embed="rId5" cstate="print"/>
            <a:srcRect/>
            <a:stretch>
              <a:fillRect/>
            </a:stretch>
          </p:blipFill>
          <p:spPr bwMode="auto">
            <a:xfrm>
              <a:off x="5867972" y="1966822"/>
              <a:ext cx="2351737" cy="3389291"/>
            </a:xfrm>
            <a:prstGeom prst="rect">
              <a:avLst/>
            </a:prstGeom>
            <a:noFill/>
            <a:ln w="9525">
              <a:solidFill>
                <a:schemeClr val="accent1"/>
              </a:solidFill>
              <a:miter lim="800000"/>
              <a:headEnd/>
              <a:tailEnd/>
            </a:ln>
            <a:effectLst/>
          </p:spPr>
        </p:pic>
      </p:grpSp>
      <p:sp>
        <p:nvSpPr>
          <p:cNvPr id="20" name="TextBox 19"/>
          <p:cNvSpPr txBox="1"/>
          <p:nvPr/>
        </p:nvSpPr>
        <p:spPr>
          <a:xfrm>
            <a:off x="165766" y="679496"/>
            <a:ext cx="2069742" cy="369332"/>
          </a:xfrm>
          <a:prstGeom prst="rect">
            <a:avLst/>
          </a:prstGeom>
          <a:noFill/>
        </p:spPr>
        <p:txBody>
          <a:bodyPr wrap="square" rtlCol="0">
            <a:spAutoFit/>
          </a:bodyPr>
          <a:lstStyle/>
          <a:p>
            <a:r>
              <a:rPr lang="en-US" altLang="zh-CN" b="1" dirty="0" smtClean="0">
                <a:solidFill>
                  <a:srgbClr val="C00000"/>
                </a:solidFill>
                <a:latin typeface="微软雅黑" pitchFamily="34" charset="-122"/>
                <a:ea typeface="微软雅黑" pitchFamily="34" charset="-122"/>
                <a:sym typeface="Calibri" panose="020F0502020204030204" pitchFamily="34" charset="0"/>
              </a:rPr>
              <a:t>4. </a:t>
            </a:r>
            <a:r>
              <a:rPr lang="zh-CN" altLang="en-US" b="1" dirty="0" smtClean="0">
                <a:solidFill>
                  <a:srgbClr val="C00000"/>
                </a:solidFill>
                <a:latin typeface="微软雅黑" pitchFamily="34" charset="-122"/>
                <a:ea typeface="微软雅黑" pitchFamily="34" charset="-122"/>
                <a:sym typeface="Calibri" panose="020F0502020204030204" pitchFamily="34" charset="0"/>
              </a:rPr>
              <a:t>生成</a:t>
            </a:r>
            <a:r>
              <a:rPr lang="zh-CN" altLang="en-US" b="1" dirty="0">
                <a:solidFill>
                  <a:srgbClr val="C00000"/>
                </a:solidFill>
                <a:latin typeface="微软雅黑" pitchFamily="34" charset="-122"/>
                <a:ea typeface="微软雅黑" pitchFamily="34" charset="-122"/>
                <a:sym typeface="Calibri" panose="020F0502020204030204" pitchFamily="34" charset="0"/>
              </a:rPr>
              <a:t>诊断</a:t>
            </a:r>
            <a:r>
              <a:rPr lang="zh-CN" altLang="en-US" b="1" dirty="0" smtClean="0">
                <a:solidFill>
                  <a:srgbClr val="C00000"/>
                </a:solidFill>
                <a:latin typeface="微软雅黑" pitchFamily="34" charset="-122"/>
                <a:ea typeface="微软雅黑" pitchFamily="34" charset="-122"/>
                <a:sym typeface="Calibri" panose="020F0502020204030204" pitchFamily="34" charset="0"/>
              </a:rPr>
              <a:t>报告</a:t>
            </a:r>
            <a:endParaRPr lang="zh-CN" altLang="en-US" b="1" dirty="0">
              <a:solidFill>
                <a:srgbClr val="C00000"/>
              </a:solidFill>
              <a:latin typeface="微软雅黑" pitchFamily="34" charset="-122"/>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411997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27</a:t>
            </a:r>
            <a:endParaRPr lang="zh-CN" altLang="en-US" sz="1600" b="1" dirty="0">
              <a:solidFill>
                <a:prstClr val="white"/>
              </a:solidFill>
            </a:endParaRPr>
          </a:p>
        </p:txBody>
      </p:sp>
      <p:cxnSp>
        <p:nvCxnSpPr>
          <p:cNvPr id="32" name="直接连接符 31"/>
          <p:cNvCxnSpPr/>
          <p:nvPr/>
        </p:nvCxnSpPr>
        <p:spPr>
          <a:xfrm flipV="1">
            <a:off x="1768416" y="404813"/>
            <a:ext cx="747994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44699" y="715768"/>
            <a:ext cx="2826686" cy="4693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（一）项目</a:t>
            </a:r>
            <a:r>
              <a:rPr lang="zh-CN" altLang="en-US" sz="2000" b="1" dirty="0">
                <a:solidFill>
                  <a:srgbClr val="FFFFFF"/>
                </a:solidFill>
                <a:ea typeface="微软雅黑" pitchFamily="34" charset="-122"/>
              </a:rPr>
              <a:t>推进</a:t>
            </a:r>
            <a:r>
              <a:rPr lang="zh-CN" altLang="en-US" sz="2000" b="1" dirty="0" smtClean="0">
                <a:solidFill>
                  <a:srgbClr val="FFFFFF"/>
                </a:solidFill>
                <a:ea typeface="微软雅黑" pitchFamily="34" charset="-122"/>
              </a:rPr>
              <a:t>流程</a:t>
            </a:r>
            <a:endParaRPr lang="zh-CN" altLang="en-US" sz="2000" b="1" dirty="0">
              <a:solidFill>
                <a:srgbClr val="FFFFFF"/>
              </a:solidFill>
              <a:ea typeface="微软雅黑" pitchFamily="34" charset="-122"/>
            </a:endParaRPr>
          </a:p>
        </p:txBody>
      </p:sp>
      <p:grpSp>
        <p:nvGrpSpPr>
          <p:cNvPr id="15" name="组合 14"/>
          <p:cNvGrpSpPr/>
          <p:nvPr/>
        </p:nvGrpSpPr>
        <p:grpSpPr>
          <a:xfrm>
            <a:off x="1658042" y="1687207"/>
            <a:ext cx="8626075" cy="4311822"/>
            <a:chOff x="274797" y="987312"/>
            <a:chExt cx="8626075" cy="4311822"/>
          </a:xfrm>
        </p:grpSpPr>
        <p:sp>
          <p:nvSpPr>
            <p:cNvPr id="16" name="矩形 15"/>
            <p:cNvSpPr/>
            <p:nvPr/>
          </p:nvSpPr>
          <p:spPr>
            <a:xfrm>
              <a:off x="3929220" y="1140512"/>
              <a:ext cx="1113533" cy="605288"/>
            </a:xfrm>
            <a:prstGeom prst="rect">
              <a:avLst/>
            </a:prstGeom>
            <a:ln>
              <a:solidFill>
                <a:srgbClr val="0081E2"/>
              </a:solidFill>
            </a:ln>
          </p:spPr>
          <p:txBody>
            <a:bodyPr wrap="square" lIns="91433" tIns="45717" rIns="91433" bIns="45717">
              <a:spAutoFit/>
            </a:bodyPr>
            <a:lstStyle/>
            <a:p>
              <a:pPr algn="ctr">
                <a:lnSpc>
                  <a:spcPts val="1100"/>
                </a:lnSpc>
                <a:defRPr/>
              </a:pPr>
              <a:r>
                <a:rPr lang="zh-CN" altLang="zh-CN" sz="1000" b="1" kern="0" dirty="0">
                  <a:solidFill>
                    <a:sysClr val="windowText" lastClr="000000"/>
                  </a:solidFill>
                  <a:latin typeface="微软雅黑" pitchFamily="34" charset="-122"/>
                  <a:ea typeface="微软雅黑" pitchFamily="34" charset="-122"/>
                </a:rPr>
                <a:t>确定公示</a:t>
              </a:r>
              <a:endParaRPr lang="zh-CN" altLang="en-US" sz="1000" b="1" kern="0" dirty="0">
                <a:solidFill>
                  <a:sysClr val="windowText" lastClr="000000"/>
                </a:solidFill>
                <a:latin typeface="微软雅黑" pitchFamily="34" charset="-122"/>
                <a:ea typeface="微软雅黑" pitchFamily="34" charset="-122"/>
              </a:endParaRPr>
            </a:p>
            <a:p>
              <a:pPr algn="ctr">
                <a:lnSpc>
                  <a:spcPts val="1100"/>
                </a:lnSpc>
                <a:defRPr/>
              </a:pPr>
              <a:r>
                <a:rPr lang="zh-CN" altLang="en-US" sz="1000" b="1" kern="0" dirty="0" smtClean="0">
                  <a:solidFill>
                    <a:sysClr val="windowText" lastClr="000000"/>
                  </a:solidFill>
                  <a:latin typeface="微软雅黑" pitchFamily="34" charset="-122"/>
                  <a:ea typeface="微软雅黑" pitchFamily="34" charset="-122"/>
                </a:rPr>
                <a:t>批复、获得资金</a:t>
              </a:r>
              <a:endParaRPr lang="en-US" altLang="zh-CN" sz="1000" b="1" kern="0" dirty="0" smtClean="0">
                <a:solidFill>
                  <a:sysClr val="windowText" lastClr="000000"/>
                </a:solidFill>
                <a:latin typeface="微软雅黑" pitchFamily="34" charset="-122"/>
                <a:ea typeface="微软雅黑" pitchFamily="34" charset="-122"/>
              </a:endParaRPr>
            </a:p>
            <a:p>
              <a:pPr lvl="0" algn="ctr">
                <a:lnSpc>
                  <a:spcPct val="150000"/>
                </a:lnSpc>
                <a:defRPr/>
              </a:pPr>
              <a:r>
                <a:rPr lang="zh-CN" altLang="en-US" sz="1000" b="1" kern="0" dirty="0" smtClean="0">
                  <a:solidFill>
                    <a:srgbClr val="0081E2"/>
                  </a:solidFill>
                  <a:latin typeface="微软雅黑" pitchFamily="34" charset="-122"/>
                  <a:ea typeface="微软雅黑" pitchFamily="34" charset="-122"/>
                </a:rPr>
                <a:t>建设期开始</a:t>
              </a:r>
              <a:endParaRPr lang="en-US" altLang="zh-CN" sz="1000" b="1" kern="0" dirty="0">
                <a:solidFill>
                  <a:srgbClr val="0081E2"/>
                </a:solidFill>
                <a:latin typeface="微软雅黑" pitchFamily="34" charset="-122"/>
                <a:ea typeface="微软雅黑" pitchFamily="34" charset="-122"/>
              </a:endParaRPr>
            </a:p>
          </p:txBody>
        </p:sp>
        <p:sp>
          <p:nvSpPr>
            <p:cNvPr id="17" name="矩形 16"/>
            <p:cNvSpPr/>
            <p:nvPr/>
          </p:nvSpPr>
          <p:spPr>
            <a:xfrm>
              <a:off x="278825" y="2234104"/>
              <a:ext cx="1258781" cy="53090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900" b="1" kern="0" dirty="0" smtClean="0">
                  <a:solidFill>
                    <a:sysClr val="windowText" lastClr="000000"/>
                  </a:solidFill>
                  <a:latin typeface="微软雅黑" pitchFamily="34" charset="-122"/>
                  <a:ea typeface="微软雅黑" pitchFamily="34" charset="-122"/>
                </a:rPr>
                <a:t>项目申报</a:t>
              </a:r>
              <a:endParaRPr lang="en-US" altLang="zh-CN" sz="1400" b="1" kern="0" dirty="0">
                <a:solidFill>
                  <a:sysClr val="windowText" lastClr="000000"/>
                </a:solidFill>
                <a:latin typeface="微软雅黑" pitchFamily="34" charset="-122"/>
                <a:ea typeface="微软雅黑" pitchFamily="34" charset="-122"/>
              </a:endParaRPr>
            </a:p>
          </p:txBody>
        </p:sp>
        <p:sp>
          <p:nvSpPr>
            <p:cNvPr id="18" name="矩形 17"/>
            <p:cNvSpPr/>
            <p:nvPr/>
          </p:nvSpPr>
          <p:spPr>
            <a:xfrm>
              <a:off x="274797" y="3118806"/>
              <a:ext cx="336895" cy="101565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申报条件</a:t>
              </a:r>
              <a:endParaRPr lang="en-US" altLang="zh-CN" sz="1000" kern="0" dirty="0">
                <a:solidFill>
                  <a:sysClr val="windowText" lastClr="000000"/>
                </a:solidFill>
                <a:latin typeface="微软雅黑" pitchFamily="34" charset="-122"/>
                <a:ea typeface="微软雅黑" pitchFamily="34" charset="-122"/>
              </a:endParaRPr>
            </a:p>
          </p:txBody>
        </p:sp>
        <p:sp>
          <p:nvSpPr>
            <p:cNvPr id="19" name="矩形 18"/>
            <p:cNvSpPr/>
            <p:nvPr/>
          </p:nvSpPr>
          <p:spPr>
            <a:xfrm>
              <a:off x="707948" y="3122197"/>
              <a:ext cx="336895" cy="101565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规划方案</a:t>
              </a:r>
              <a:endParaRPr lang="en-US" altLang="zh-CN" sz="1000" kern="0" dirty="0">
                <a:solidFill>
                  <a:sysClr val="windowText" lastClr="000000"/>
                </a:solidFill>
                <a:latin typeface="微软雅黑" pitchFamily="34" charset="-122"/>
                <a:ea typeface="微软雅黑" pitchFamily="34" charset="-122"/>
              </a:endParaRPr>
            </a:p>
          </p:txBody>
        </p:sp>
        <p:sp>
          <p:nvSpPr>
            <p:cNvPr id="20" name="矩形 19"/>
            <p:cNvSpPr/>
            <p:nvPr/>
          </p:nvSpPr>
          <p:spPr>
            <a:xfrm>
              <a:off x="1189227" y="3108648"/>
              <a:ext cx="336895" cy="126256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立项申报书</a:t>
              </a:r>
              <a:endParaRPr lang="en-US" altLang="zh-CN" sz="1000" kern="0" dirty="0">
                <a:solidFill>
                  <a:sysClr val="windowText" lastClr="000000"/>
                </a:solidFill>
                <a:latin typeface="微软雅黑" pitchFamily="34" charset="-122"/>
                <a:ea typeface="微软雅黑" pitchFamily="34" charset="-122"/>
              </a:endParaRPr>
            </a:p>
          </p:txBody>
        </p:sp>
        <p:sp>
          <p:nvSpPr>
            <p:cNvPr id="21" name="矩形 20"/>
            <p:cNvSpPr/>
            <p:nvPr/>
          </p:nvSpPr>
          <p:spPr>
            <a:xfrm>
              <a:off x="2492708" y="2234104"/>
              <a:ext cx="1258781" cy="53090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900" b="1" kern="0" dirty="0" smtClean="0">
                  <a:solidFill>
                    <a:sysClr val="windowText" lastClr="000000"/>
                  </a:solidFill>
                  <a:latin typeface="微软雅黑" pitchFamily="34" charset="-122"/>
                  <a:ea typeface="微软雅黑" pitchFamily="34" charset="-122"/>
                </a:rPr>
                <a:t>项目立项</a:t>
              </a:r>
              <a:endParaRPr lang="en-US" altLang="zh-CN" sz="1400" b="1" kern="0" dirty="0">
                <a:solidFill>
                  <a:sysClr val="windowText" lastClr="000000"/>
                </a:solidFill>
                <a:latin typeface="微软雅黑" pitchFamily="34" charset="-122"/>
                <a:ea typeface="微软雅黑" pitchFamily="34" charset="-122"/>
              </a:endParaRPr>
            </a:p>
          </p:txBody>
        </p:sp>
        <p:sp>
          <p:nvSpPr>
            <p:cNvPr id="22" name="矩形 21"/>
            <p:cNvSpPr/>
            <p:nvPr/>
          </p:nvSpPr>
          <p:spPr>
            <a:xfrm>
              <a:off x="2488680" y="3118806"/>
              <a:ext cx="336895" cy="101565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实施方案</a:t>
              </a:r>
              <a:endParaRPr lang="en-US" altLang="zh-CN" sz="1000" kern="0" dirty="0">
                <a:solidFill>
                  <a:sysClr val="windowText" lastClr="000000"/>
                </a:solidFill>
                <a:latin typeface="微软雅黑" pitchFamily="34" charset="-122"/>
                <a:ea typeface="微软雅黑" pitchFamily="34" charset="-122"/>
              </a:endParaRPr>
            </a:p>
          </p:txBody>
        </p:sp>
        <p:sp>
          <p:nvSpPr>
            <p:cNvPr id="23" name="矩形 22"/>
            <p:cNvSpPr/>
            <p:nvPr/>
          </p:nvSpPr>
          <p:spPr>
            <a:xfrm>
              <a:off x="3403109" y="3108648"/>
              <a:ext cx="336895" cy="784824"/>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任务书</a:t>
              </a:r>
              <a:endParaRPr lang="en-US" altLang="zh-CN" sz="1000" kern="0" dirty="0">
                <a:solidFill>
                  <a:sysClr val="windowText" lastClr="000000"/>
                </a:solidFill>
                <a:latin typeface="微软雅黑" pitchFamily="34" charset="-122"/>
                <a:ea typeface="微软雅黑" pitchFamily="34" charset="-122"/>
              </a:endParaRPr>
            </a:p>
          </p:txBody>
        </p:sp>
        <p:sp>
          <p:nvSpPr>
            <p:cNvPr id="24" name="矩形 23"/>
            <p:cNvSpPr/>
            <p:nvPr/>
          </p:nvSpPr>
          <p:spPr>
            <a:xfrm>
              <a:off x="1863017" y="3117248"/>
              <a:ext cx="336895" cy="101565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专家评定</a:t>
              </a:r>
              <a:endParaRPr lang="en-US" altLang="zh-CN" sz="1000" kern="0" dirty="0">
                <a:solidFill>
                  <a:sysClr val="windowText" lastClr="000000"/>
                </a:solidFill>
                <a:latin typeface="微软雅黑" pitchFamily="34" charset="-122"/>
                <a:ea typeface="微软雅黑" pitchFamily="34" charset="-122"/>
              </a:endParaRPr>
            </a:p>
          </p:txBody>
        </p:sp>
        <p:grpSp>
          <p:nvGrpSpPr>
            <p:cNvPr id="25" name="组合 24"/>
            <p:cNvGrpSpPr/>
            <p:nvPr/>
          </p:nvGrpSpPr>
          <p:grpSpPr>
            <a:xfrm>
              <a:off x="443245" y="2753933"/>
              <a:ext cx="914430" cy="368264"/>
              <a:chOff x="663174" y="3817257"/>
              <a:chExt cx="1368152" cy="510455"/>
            </a:xfrm>
          </p:grpSpPr>
          <p:cxnSp>
            <p:nvCxnSpPr>
              <p:cNvPr id="101" name="直接连接符 100"/>
              <p:cNvCxnSpPr/>
              <p:nvPr/>
            </p:nvCxnSpPr>
            <p:spPr>
              <a:xfrm>
                <a:off x="663174" y="4104828"/>
                <a:ext cx="1368152"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endCxn id="20" idx="0"/>
              </p:cNvCxnSpPr>
              <p:nvPr/>
            </p:nvCxnSpPr>
            <p:spPr>
              <a:xfrm>
                <a:off x="2031326" y="4104828"/>
                <a:ext cx="0" cy="20410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8" idx="0"/>
              </p:cNvCxnSpPr>
              <p:nvPr/>
            </p:nvCxnSpPr>
            <p:spPr>
              <a:xfrm>
                <a:off x="663174" y="4104828"/>
                <a:ext cx="0" cy="21818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endCxn id="19" idx="0"/>
              </p:cNvCxnSpPr>
              <p:nvPr/>
            </p:nvCxnSpPr>
            <p:spPr>
              <a:xfrm flipH="1">
                <a:off x="1311246" y="3817257"/>
                <a:ext cx="5081" cy="510455"/>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4"/>
            <p:cNvGrpSpPr/>
            <p:nvPr/>
          </p:nvGrpSpPr>
          <p:grpSpPr>
            <a:xfrm>
              <a:off x="2633063" y="2753600"/>
              <a:ext cx="914430" cy="361815"/>
              <a:chOff x="3939538" y="3816796"/>
              <a:chExt cx="1368152" cy="501516"/>
            </a:xfrm>
          </p:grpSpPr>
          <p:cxnSp>
            <p:nvCxnSpPr>
              <p:cNvPr id="97" name="直接连接符 96"/>
              <p:cNvCxnSpPr/>
              <p:nvPr/>
            </p:nvCxnSpPr>
            <p:spPr>
              <a:xfrm>
                <a:off x="3939538" y="4100128"/>
                <a:ext cx="1368152"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307690" y="4100128"/>
                <a:ext cx="0" cy="20410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939538" y="4100128"/>
                <a:ext cx="0" cy="21818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635220" y="3816796"/>
                <a:ext cx="702" cy="28333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4695106" y="2234104"/>
              <a:ext cx="1258781" cy="53090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900" b="1" kern="0" dirty="0" smtClean="0">
                  <a:solidFill>
                    <a:sysClr val="windowText" lastClr="000000"/>
                  </a:solidFill>
                  <a:latin typeface="微软雅黑" pitchFamily="34" charset="-122"/>
                  <a:ea typeface="微软雅黑" pitchFamily="34" charset="-122"/>
                </a:rPr>
                <a:t>项目实施</a:t>
              </a:r>
              <a:endParaRPr lang="en-US" altLang="zh-CN" sz="1400" b="1" kern="0" dirty="0">
                <a:solidFill>
                  <a:sysClr val="windowText" lastClr="000000"/>
                </a:solidFill>
                <a:latin typeface="微软雅黑" pitchFamily="34" charset="-122"/>
                <a:ea typeface="微软雅黑" pitchFamily="34" charset="-122"/>
              </a:endParaRPr>
            </a:p>
          </p:txBody>
        </p:sp>
        <p:sp>
          <p:nvSpPr>
            <p:cNvPr id="34" name="矩形 33"/>
            <p:cNvSpPr/>
            <p:nvPr/>
          </p:nvSpPr>
          <p:spPr>
            <a:xfrm>
              <a:off x="6634042" y="2234104"/>
              <a:ext cx="1258781" cy="53090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900" b="1" kern="0" dirty="0" smtClean="0">
                  <a:solidFill>
                    <a:sysClr val="windowText" lastClr="000000"/>
                  </a:solidFill>
                  <a:latin typeface="微软雅黑" pitchFamily="34" charset="-122"/>
                  <a:ea typeface="微软雅黑" pitchFamily="34" charset="-122"/>
                </a:rPr>
                <a:t>项目验收</a:t>
              </a:r>
              <a:endParaRPr lang="en-US" altLang="zh-CN" sz="1400" b="1" kern="0" dirty="0">
                <a:solidFill>
                  <a:sysClr val="windowText" lastClr="000000"/>
                </a:solidFill>
                <a:latin typeface="微软雅黑" pitchFamily="34" charset="-122"/>
                <a:ea typeface="微软雅黑" pitchFamily="34" charset="-122"/>
              </a:endParaRPr>
            </a:p>
          </p:txBody>
        </p:sp>
        <p:cxnSp>
          <p:nvCxnSpPr>
            <p:cNvPr id="35" name="直接连接符 34"/>
            <p:cNvCxnSpPr/>
            <p:nvPr/>
          </p:nvCxnSpPr>
          <p:spPr>
            <a:xfrm>
              <a:off x="2007401" y="2495548"/>
              <a:ext cx="815" cy="599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84388" y="3115553"/>
              <a:ext cx="336895" cy="101565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专家论证</a:t>
              </a:r>
              <a:endParaRPr lang="en-US" altLang="zh-CN" sz="1000" kern="0" dirty="0">
                <a:solidFill>
                  <a:sysClr val="windowText" lastClr="000000"/>
                </a:solidFill>
                <a:latin typeface="微软雅黑" pitchFamily="34" charset="-122"/>
                <a:ea typeface="微软雅黑" pitchFamily="34" charset="-122"/>
              </a:endParaRPr>
            </a:p>
          </p:txBody>
        </p:sp>
        <p:cxnSp>
          <p:nvCxnSpPr>
            <p:cNvPr id="37" name="直接连接符 36"/>
            <p:cNvCxnSpPr/>
            <p:nvPr/>
          </p:nvCxnSpPr>
          <p:spPr>
            <a:xfrm>
              <a:off x="4028772" y="2493852"/>
              <a:ext cx="815" cy="599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317539" y="3115553"/>
              <a:ext cx="336895" cy="1962005"/>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latin typeface="微软雅黑" pitchFamily="34" charset="-122"/>
                  <a:ea typeface="微软雅黑" pitchFamily="34" charset="-122"/>
                </a:rPr>
                <a:t>修订方案和任务书</a:t>
              </a:r>
              <a:endParaRPr lang="en-US" altLang="zh-CN" sz="1000" kern="0" dirty="0">
                <a:latin typeface="微软雅黑" pitchFamily="34" charset="-122"/>
                <a:ea typeface="微软雅黑" pitchFamily="34" charset="-122"/>
              </a:endParaRPr>
            </a:p>
          </p:txBody>
        </p:sp>
        <p:cxnSp>
          <p:nvCxnSpPr>
            <p:cNvPr id="39" name="直接连接符 38"/>
            <p:cNvCxnSpPr/>
            <p:nvPr/>
          </p:nvCxnSpPr>
          <p:spPr>
            <a:xfrm>
              <a:off x="4461923" y="2493852"/>
              <a:ext cx="815" cy="599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798818" y="3118806"/>
              <a:ext cx="336895" cy="1015657"/>
            </a:xfrm>
            <a:prstGeom prst="rect">
              <a:avLst/>
            </a:prstGeom>
            <a:solidFill>
              <a:schemeClr val="accent6">
                <a:lumMod val="60000"/>
                <a:lumOff val="40000"/>
              </a:schemeClr>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实施方案</a:t>
              </a:r>
              <a:endParaRPr lang="en-US" altLang="zh-CN" sz="1000" kern="0" dirty="0">
                <a:solidFill>
                  <a:sysClr val="windowText" lastClr="000000"/>
                </a:solidFill>
                <a:latin typeface="微软雅黑" pitchFamily="34" charset="-122"/>
                <a:ea typeface="微软雅黑" pitchFamily="34" charset="-122"/>
              </a:endParaRPr>
            </a:p>
          </p:txBody>
        </p:sp>
        <p:sp>
          <p:nvSpPr>
            <p:cNvPr id="41" name="矩形 40"/>
            <p:cNvSpPr/>
            <p:nvPr/>
          </p:nvSpPr>
          <p:spPr>
            <a:xfrm>
              <a:off x="5270772" y="3108648"/>
              <a:ext cx="336895" cy="784824"/>
            </a:xfrm>
            <a:prstGeom prst="rect">
              <a:avLst/>
            </a:prstGeom>
            <a:solidFill>
              <a:schemeClr val="accent6">
                <a:lumMod val="60000"/>
                <a:lumOff val="40000"/>
              </a:schemeClr>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任务书</a:t>
              </a:r>
              <a:endParaRPr lang="en-US" altLang="zh-CN" sz="1000" kern="0" dirty="0">
                <a:solidFill>
                  <a:sysClr val="windowText" lastClr="000000"/>
                </a:solidFill>
                <a:latin typeface="微软雅黑" pitchFamily="34" charset="-122"/>
                <a:ea typeface="微软雅黑" pitchFamily="34" charset="-122"/>
              </a:endParaRPr>
            </a:p>
          </p:txBody>
        </p:sp>
        <p:cxnSp>
          <p:nvCxnSpPr>
            <p:cNvPr id="42" name="直接连接符 41"/>
            <p:cNvCxnSpPr/>
            <p:nvPr/>
          </p:nvCxnSpPr>
          <p:spPr>
            <a:xfrm>
              <a:off x="5415155" y="2958008"/>
              <a:ext cx="0" cy="14724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713248" y="3122197"/>
              <a:ext cx="336895" cy="1015657"/>
            </a:xfrm>
            <a:prstGeom prst="rect">
              <a:avLst/>
            </a:prstGeom>
            <a:solidFill>
              <a:schemeClr val="accent6">
                <a:lumMod val="60000"/>
                <a:lumOff val="40000"/>
              </a:schemeClr>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财务制度</a:t>
              </a:r>
              <a:endParaRPr lang="en-US" altLang="zh-CN" sz="1000" kern="0" dirty="0">
                <a:solidFill>
                  <a:sysClr val="windowText" lastClr="000000"/>
                </a:solidFill>
                <a:latin typeface="微软雅黑" pitchFamily="34" charset="-122"/>
                <a:ea typeface="微软雅黑" pitchFamily="34" charset="-122"/>
              </a:endParaRPr>
            </a:p>
          </p:txBody>
        </p:sp>
        <p:sp>
          <p:nvSpPr>
            <p:cNvPr id="44" name="矩形 43"/>
            <p:cNvSpPr/>
            <p:nvPr/>
          </p:nvSpPr>
          <p:spPr>
            <a:xfrm>
              <a:off x="6146399" y="3074675"/>
              <a:ext cx="336895" cy="1869737"/>
            </a:xfrm>
            <a:prstGeom prst="rect">
              <a:avLst/>
            </a:prstGeom>
            <a:solidFill>
              <a:srgbClr val="33CAFF"/>
            </a:solidFill>
            <a:ln w="28575">
              <a:solidFill>
                <a:srgbClr val="0081E2"/>
              </a:solidFill>
            </a:ln>
          </p:spPr>
          <p:txBody>
            <a:bodyPr wrap="square" lIns="91433" tIns="45717" rIns="91433" bIns="45717">
              <a:spAutoFit/>
            </a:bodyPr>
            <a:lstStyle/>
            <a:p>
              <a:pPr lvl="0" algn="ctr">
                <a:lnSpc>
                  <a:spcPct val="150000"/>
                </a:lnSpc>
                <a:defRPr/>
              </a:pPr>
              <a:r>
                <a:rPr lang="zh-CN" altLang="en-US" sz="1100" kern="0" dirty="0">
                  <a:solidFill>
                    <a:sysClr val="windowText" lastClr="000000"/>
                  </a:solidFill>
                  <a:latin typeface="微软雅黑" pitchFamily="34" charset="-122"/>
                  <a:ea typeface="微软雅黑" pitchFamily="34" charset="-122"/>
                </a:rPr>
                <a:t>任务书的完成率</a:t>
              </a:r>
            </a:p>
          </p:txBody>
        </p:sp>
        <p:sp>
          <p:nvSpPr>
            <p:cNvPr id="46" name="矩形 45"/>
            <p:cNvSpPr/>
            <p:nvPr/>
          </p:nvSpPr>
          <p:spPr>
            <a:xfrm>
              <a:off x="6523965" y="3064516"/>
              <a:ext cx="336895" cy="1962005"/>
            </a:xfrm>
            <a:prstGeom prst="rect">
              <a:avLst/>
            </a:prstGeom>
            <a:solidFill>
              <a:srgbClr val="33CAFF"/>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经费使用的规范性</a:t>
              </a:r>
              <a:endParaRPr lang="en-US" altLang="zh-CN" sz="1000" kern="0" dirty="0">
                <a:solidFill>
                  <a:sysClr val="windowText" lastClr="000000"/>
                </a:solidFill>
                <a:latin typeface="微软雅黑" pitchFamily="34" charset="-122"/>
                <a:ea typeface="微软雅黑" pitchFamily="34" charset="-122"/>
              </a:endParaRPr>
            </a:p>
          </p:txBody>
        </p:sp>
        <p:sp>
          <p:nvSpPr>
            <p:cNvPr id="47" name="矩形 46"/>
            <p:cNvSpPr/>
            <p:nvPr/>
          </p:nvSpPr>
          <p:spPr>
            <a:xfrm>
              <a:off x="6908988" y="3078065"/>
              <a:ext cx="336895" cy="1962005"/>
            </a:xfrm>
            <a:prstGeom prst="rect">
              <a:avLst/>
            </a:prstGeom>
            <a:solidFill>
              <a:srgbClr val="33CAFF"/>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建设流程的规范性</a:t>
              </a:r>
              <a:endParaRPr lang="en-US" altLang="zh-CN" sz="1000" kern="0" dirty="0">
                <a:solidFill>
                  <a:sysClr val="windowText" lastClr="000000"/>
                </a:solidFill>
                <a:latin typeface="微软雅黑" pitchFamily="34" charset="-122"/>
                <a:ea typeface="微软雅黑" pitchFamily="34" charset="-122"/>
              </a:endParaRPr>
            </a:p>
          </p:txBody>
        </p:sp>
        <p:sp>
          <p:nvSpPr>
            <p:cNvPr id="53" name="矩形 52"/>
            <p:cNvSpPr/>
            <p:nvPr/>
          </p:nvSpPr>
          <p:spPr>
            <a:xfrm>
              <a:off x="7294011" y="3070248"/>
              <a:ext cx="336895" cy="1962005"/>
            </a:xfrm>
            <a:prstGeom prst="rect">
              <a:avLst/>
            </a:prstGeom>
            <a:solidFill>
              <a:srgbClr val="33CAFF"/>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示范作用典型案例</a:t>
              </a:r>
              <a:endParaRPr lang="en-US" altLang="zh-CN" sz="1000" kern="0" dirty="0">
                <a:solidFill>
                  <a:sysClr val="windowText" lastClr="000000"/>
                </a:solidFill>
                <a:latin typeface="微软雅黑" pitchFamily="34" charset="-122"/>
                <a:ea typeface="微软雅黑" pitchFamily="34" charset="-122"/>
              </a:endParaRPr>
            </a:p>
          </p:txBody>
        </p:sp>
        <p:sp>
          <p:nvSpPr>
            <p:cNvPr id="54" name="矩形 53"/>
            <p:cNvSpPr/>
            <p:nvPr/>
          </p:nvSpPr>
          <p:spPr>
            <a:xfrm>
              <a:off x="7679035" y="3070248"/>
              <a:ext cx="336895" cy="1962005"/>
            </a:xfrm>
            <a:prstGeom prst="rect">
              <a:avLst/>
            </a:prstGeom>
            <a:solidFill>
              <a:srgbClr val="33CAFF"/>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a:solidFill>
                    <a:sysClr val="windowText" lastClr="000000"/>
                  </a:solidFill>
                  <a:latin typeface="微软雅黑" pitchFamily="34" charset="-122"/>
                  <a:ea typeface="微软雅黑" pitchFamily="34" charset="-122"/>
                </a:rPr>
                <a:t>项目学校总结报告</a:t>
              </a:r>
            </a:p>
          </p:txBody>
        </p:sp>
        <p:sp>
          <p:nvSpPr>
            <p:cNvPr id="55" name="矩形 54"/>
            <p:cNvSpPr/>
            <p:nvPr/>
          </p:nvSpPr>
          <p:spPr>
            <a:xfrm>
              <a:off x="8071514" y="3070248"/>
              <a:ext cx="625514" cy="1477321"/>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a:solidFill>
                    <a:sysClr val="windowText" lastClr="000000"/>
                  </a:solidFill>
                  <a:latin typeface="微软雅黑" pitchFamily="34" charset="-122"/>
                  <a:ea typeface="微软雅黑" pitchFamily="34" charset="-122"/>
                </a:rPr>
                <a:t>系统总结建设</a:t>
              </a:r>
              <a:r>
                <a:rPr lang="zh-CN" altLang="en-US" sz="1000" b="1" kern="0" dirty="0">
                  <a:solidFill>
                    <a:srgbClr val="00B0F0"/>
                  </a:solidFill>
                  <a:latin typeface="微软雅黑" pitchFamily="34" charset="-122"/>
                  <a:ea typeface="微软雅黑" pitchFamily="34" charset="-122"/>
                </a:rPr>
                <a:t>成果</a:t>
              </a:r>
              <a:r>
                <a:rPr lang="zh-CN" altLang="en-US" sz="1000" kern="0" dirty="0">
                  <a:solidFill>
                    <a:sysClr val="windowText" lastClr="000000"/>
                  </a:solidFill>
                  <a:latin typeface="微软雅黑" pitchFamily="34" charset="-122"/>
                  <a:ea typeface="微软雅黑" pitchFamily="34" charset="-122"/>
                </a:rPr>
                <a:t>（撰写提交典型案例）</a:t>
              </a:r>
            </a:p>
          </p:txBody>
        </p:sp>
        <p:grpSp>
          <p:nvGrpSpPr>
            <p:cNvPr id="56" name="组合 14"/>
            <p:cNvGrpSpPr/>
            <p:nvPr/>
          </p:nvGrpSpPr>
          <p:grpSpPr>
            <a:xfrm>
              <a:off x="6290782" y="2765012"/>
              <a:ext cx="1925115" cy="309658"/>
              <a:chOff x="9412146" y="3832619"/>
              <a:chExt cx="2880320" cy="429221"/>
            </a:xfrm>
          </p:grpSpPr>
          <p:cxnSp>
            <p:nvCxnSpPr>
              <p:cNvPr id="89" name="直接连接符 88"/>
              <p:cNvCxnSpPr/>
              <p:nvPr/>
            </p:nvCxnSpPr>
            <p:spPr>
              <a:xfrm>
                <a:off x="9412146" y="4038956"/>
                <a:ext cx="2880320" cy="4700"/>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9977054" y="4038956"/>
                <a:ext cx="0" cy="204103"/>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412146" y="4038956"/>
                <a:ext cx="0" cy="218184"/>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34" idx="2"/>
              </p:cNvCxnSpPr>
              <p:nvPr/>
            </p:nvCxnSpPr>
            <p:spPr>
              <a:xfrm flipH="1">
                <a:off x="10862051" y="3832619"/>
                <a:ext cx="5356" cy="208690"/>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0553118" y="4043656"/>
                <a:ext cx="0" cy="218184"/>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1129182" y="4032820"/>
                <a:ext cx="0" cy="218184"/>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1705246" y="4032820"/>
                <a:ext cx="0" cy="218184"/>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2292466" y="4032820"/>
                <a:ext cx="0" cy="218184"/>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grpSp>
        <p:sp>
          <p:nvSpPr>
            <p:cNvPr id="57" name="矩形 56"/>
            <p:cNvSpPr/>
            <p:nvPr/>
          </p:nvSpPr>
          <p:spPr>
            <a:xfrm>
              <a:off x="8467869" y="1070051"/>
              <a:ext cx="433003" cy="1938986"/>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b="1" kern="0" dirty="0">
                  <a:solidFill>
                    <a:sysClr val="windowText" lastClr="000000"/>
                  </a:solidFill>
                  <a:latin typeface="微软雅黑" pitchFamily="34" charset="-122"/>
                  <a:ea typeface="微软雅黑" pitchFamily="34" charset="-122"/>
                </a:rPr>
                <a:t>验收</a:t>
              </a:r>
              <a:r>
                <a:rPr lang="zh-CN" altLang="en-US" sz="1000" b="1" kern="0" dirty="0" smtClean="0">
                  <a:solidFill>
                    <a:sysClr val="windowText" lastClr="000000"/>
                  </a:solidFill>
                  <a:latin typeface="微软雅黑" pitchFamily="34" charset="-122"/>
                  <a:ea typeface="微软雅黑" pitchFamily="34" charset="-122"/>
                </a:rPr>
                <a:t>合格授牌</a:t>
              </a:r>
              <a:endParaRPr lang="en-US" altLang="zh-CN" sz="1000" b="1" kern="0" dirty="0" smtClean="0">
                <a:solidFill>
                  <a:sysClr val="windowText" lastClr="000000"/>
                </a:solidFill>
                <a:latin typeface="微软雅黑" pitchFamily="34" charset="-122"/>
                <a:ea typeface="微软雅黑" pitchFamily="34" charset="-122"/>
              </a:endParaRPr>
            </a:p>
            <a:p>
              <a:pPr lvl="0" algn="ctr">
                <a:lnSpc>
                  <a:spcPct val="150000"/>
                </a:lnSpc>
                <a:defRPr/>
              </a:pPr>
              <a:r>
                <a:rPr lang="zh-CN" altLang="en-US" sz="1000" b="1" kern="0" dirty="0">
                  <a:solidFill>
                    <a:sysClr val="windowText" lastClr="000000"/>
                  </a:solidFill>
                  <a:latin typeface="微软雅黑" pitchFamily="34" charset="-122"/>
                  <a:ea typeface="微软雅黑" pitchFamily="34" charset="-122"/>
                </a:rPr>
                <a:t>称号</a:t>
              </a:r>
              <a:endParaRPr lang="en-US" altLang="zh-CN" sz="1000" b="1" kern="0" dirty="0">
                <a:solidFill>
                  <a:sysClr val="windowText" lastClr="000000"/>
                </a:solidFill>
                <a:latin typeface="微软雅黑" pitchFamily="34" charset="-122"/>
                <a:ea typeface="微软雅黑" pitchFamily="34" charset="-122"/>
              </a:endParaRPr>
            </a:p>
          </p:txBody>
        </p:sp>
        <p:sp>
          <p:nvSpPr>
            <p:cNvPr id="58" name="矩形 57"/>
            <p:cNvSpPr/>
            <p:nvPr/>
          </p:nvSpPr>
          <p:spPr>
            <a:xfrm>
              <a:off x="6627678" y="1708233"/>
              <a:ext cx="906973" cy="3231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检查考核</a:t>
              </a:r>
              <a:endParaRPr lang="en-US" altLang="zh-CN" sz="1000" kern="0" dirty="0">
                <a:solidFill>
                  <a:sysClr val="windowText" lastClr="000000"/>
                </a:solidFill>
                <a:latin typeface="微软雅黑" pitchFamily="34" charset="-122"/>
                <a:ea typeface="微软雅黑" pitchFamily="34" charset="-122"/>
              </a:endParaRPr>
            </a:p>
          </p:txBody>
        </p:sp>
        <p:sp>
          <p:nvSpPr>
            <p:cNvPr id="59" name="矩形 58"/>
            <p:cNvSpPr/>
            <p:nvPr/>
          </p:nvSpPr>
          <p:spPr>
            <a:xfrm>
              <a:off x="7828401" y="987341"/>
              <a:ext cx="511734" cy="217394"/>
            </a:xfrm>
            <a:prstGeom prst="rect">
              <a:avLst/>
            </a:prstGeom>
            <a:ln w="28575">
              <a:solidFill>
                <a:srgbClr val="0081E2"/>
              </a:solidFill>
            </a:ln>
          </p:spPr>
          <p:txBody>
            <a:bodyPr wrap="none" lIns="62892" tIns="31446" rIns="62892" bIns="31446">
              <a:spAutoFit/>
            </a:bodyPr>
            <a:lstStyle/>
            <a:p>
              <a:pPr algn="ctr"/>
              <a:r>
                <a:rPr lang="zh-CN" altLang="en-US" sz="1000" b="1" kern="0" dirty="0">
                  <a:solidFill>
                    <a:sysClr val="windowText" lastClr="000000"/>
                  </a:solidFill>
                  <a:latin typeface="微软雅黑" pitchFamily="34" charset="-122"/>
                  <a:ea typeface="微软雅黑" pitchFamily="34" charset="-122"/>
                </a:rPr>
                <a:t>不通过</a:t>
              </a:r>
              <a:endParaRPr lang="en-US" altLang="zh-CN" sz="1000" b="1" kern="0" dirty="0">
                <a:solidFill>
                  <a:sysClr val="windowText" lastClr="000000"/>
                </a:solidFill>
                <a:latin typeface="微软雅黑" pitchFamily="34" charset="-122"/>
                <a:ea typeface="微软雅黑" pitchFamily="34" charset="-122"/>
              </a:endParaRPr>
            </a:p>
          </p:txBody>
        </p:sp>
        <p:cxnSp>
          <p:nvCxnSpPr>
            <p:cNvPr id="60" name="直接箭头连接符 59"/>
            <p:cNvCxnSpPr/>
            <p:nvPr/>
          </p:nvCxnSpPr>
          <p:spPr>
            <a:xfrm flipV="1">
              <a:off x="8119642" y="1278709"/>
              <a:ext cx="0" cy="1215143"/>
            </a:xfrm>
            <a:prstGeom prst="straightConnector1">
              <a:avLst/>
            </a:prstGeom>
            <a:ln w="1270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61" name="组合 28"/>
            <p:cNvGrpSpPr/>
            <p:nvPr/>
          </p:nvGrpSpPr>
          <p:grpSpPr>
            <a:xfrm>
              <a:off x="874698" y="3904926"/>
              <a:ext cx="2672795" cy="934990"/>
              <a:chOff x="1308706" y="5412661"/>
              <a:chExt cx="3998984" cy="1296000"/>
            </a:xfrm>
          </p:grpSpPr>
          <p:cxnSp>
            <p:nvCxnSpPr>
              <p:cNvPr id="85" name="直接箭头连接符 84"/>
              <p:cNvCxnSpPr>
                <a:endCxn id="22" idx="2"/>
              </p:cNvCxnSpPr>
              <p:nvPr/>
            </p:nvCxnSpPr>
            <p:spPr>
              <a:xfrm flipV="1">
                <a:off x="3975542" y="5730825"/>
                <a:ext cx="1" cy="955085"/>
              </a:xfrm>
              <a:prstGeom prst="straightConnector1">
                <a:avLst/>
              </a:prstGeom>
              <a:ln w="12700">
                <a:solidFill>
                  <a:srgbClr val="0081E2"/>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5307690" y="5412661"/>
                <a:ext cx="0" cy="1296000"/>
              </a:xfrm>
              <a:prstGeom prst="straightConnector1">
                <a:avLst/>
              </a:prstGeom>
              <a:ln w="12700">
                <a:solidFill>
                  <a:srgbClr val="0081E2"/>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连接符 86"/>
              <p:cNvCxnSpPr>
                <a:endCxn id="19" idx="2"/>
              </p:cNvCxnSpPr>
              <p:nvPr/>
            </p:nvCxnSpPr>
            <p:spPr>
              <a:xfrm flipV="1">
                <a:off x="1308706" y="5735525"/>
                <a:ext cx="2541" cy="968452"/>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311246" y="6697116"/>
                <a:ext cx="3996444" cy="0"/>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6232540" y="987312"/>
              <a:ext cx="1409415" cy="217394"/>
            </a:xfrm>
            <a:prstGeom prst="rect">
              <a:avLst/>
            </a:prstGeom>
            <a:ln w="28575">
              <a:solidFill>
                <a:srgbClr val="0081E2"/>
              </a:solidFill>
            </a:ln>
          </p:spPr>
          <p:txBody>
            <a:bodyPr wrap="none" lIns="62892" tIns="31446" rIns="62892" bIns="31446">
              <a:spAutoFit/>
            </a:bodyPr>
            <a:lstStyle/>
            <a:p>
              <a:r>
                <a:rPr lang="zh-CN" altLang="zh-CN" sz="1000" kern="0" dirty="0">
                  <a:solidFill>
                    <a:sysClr val="windowText" lastClr="000000"/>
                  </a:solidFill>
                  <a:latin typeface="微软雅黑" pitchFamily="34" charset="-122"/>
                  <a:ea typeface="微软雅黑" pitchFamily="34" charset="-122"/>
                </a:rPr>
                <a:t>将终止立项和经费支持</a:t>
              </a:r>
              <a:endParaRPr lang="zh-CN" altLang="en-US" sz="1000" kern="0" dirty="0">
                <a:solidFill>
                  <a:sysClr val="windowText" lastClr="000000"/>
                </a:solidFill>
                <a:latin typeface="微软雅黑" pitchFamily="34" charset="-122"/>
                <a:ea typeface="微软雅黑" pitchFamily="34" charset="-122"/>
              </a:endParaRPr>
            </a:p>
          </p:txBody>
        </p:sp>
        <p:cxnSp>
          <p:nvCxnSpPr>
            <p:cNvPr id="63" name="直接箭头连接符 62"/>
            <p:cNvCxnSpPr>
              <a:stCxn id="59" idx="1"/>
              <a:endCxn id="62" idx="3"/>
            </p:cNvCxnSpPr>
            <p:nvPr/>
          </p:nvCxnSpPr>
          <p:spPr>
            <a:xfrm flipH="1" flipV="1">
              <a:off x="7641955" y="1096009"/>
              <a:ext cx="186446" cy="29"/>
            </a:xfrm>
            <a:prstGeom prst="straightConnector1">
              <a:avLst/>
            </a:prstGeom>
            <a:ln w="190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64" name="组合 44"/>
            <p:cNvGrpSpPr/>
            <p:nvPr/>
          </p:nvGrpSpPr>
          <p:grpSpPr>
            <a:xfrm>
              <a:off x="5270772" y="1858656"/>
              <a:ext cx="2848870" cy="375448"/>
              <a:chOff x="7886026" y="2576303"/>
              <a:chExt cx="4262424" cy="520413"/>
            </a:xfrm>
          </p:grpSpPr>
          <p:cxnSp>
            <p:nvCxnSpPr>
              <p:cNvPr id="82" name="直接连接符 81"/>
              <p:cNvCxnSpPr>
                <a:stCxn id="58" idx="1"/>
              </p:cNvCxnSpPr>
              <p:nvPr/>
            </p:nvCxnSpPr>
            <p:spPr>
              <a:xfrm flipH="1" flipV="1">
                <a:off x="7886026" y="2576303"/>
                <a:ext cx="2030176" cy="15465"/>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11273198" y="2576303"/>
                <a:ext cx="875252" cy="0"/>
              </a:xfrm>
              <a:prstGeom prst="straightConnector1">
                <a:avLst/>
              </a:prstGeom>
              <a:ln w="190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886026" y="2576303"/>
                <a:ext cx="0" cy="520413"/>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65" name="直接箭头连接符 64"/>
            <p:cNvCxnSpPr/>
            <p:nvPr/>
          </p:nvCxnSpPr>
          <p:spPr>
            <a:xfrm flipV="1">
              <a:off x="8119642" y="1884713"/>
              <a:ext cx="0" cy="609139"/>
            </a:xfrm>
            <a:prstGeom prst="straightConnector1">
              <a:avLst/>
            </a:prstGeom>
            <a:ln w="1270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943201" y="2958008"/>
              <a:ext cx="91443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943202" y="2958008"/>
              <a:ext cx="0" cy="1574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857631" y="2961399"/>
              <a:ext cx="0" cy="1574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5415155" y="2756991"/>
              <a:ext cx="0" cy="201017"/>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357674" y="1263039"/>
              <a:ext cx="1227261" cy="553992"/>
            </a:xfrm>
            <a:prstGeom prst="rect">
              <a:avLst/>
            </a:prstGeom>
            <a:ln>
              <a:solidFill>
                <a:srgbClr val="0081E2"/>
              </a:solidFill>
            </a:ln>
          </p:spPr>
          <p:txBody>
            <a:bodyPr wrap="square" lIns="91433" tIns="45717" rIns="91433" bIns="45717">
              <a:spAutoFit/>
            </a:bodyPr>
            <a:lstStyle/>
            <a:p>
              <a:pPr algn="ctr">
                <a:lnSpc>
                  <a:spcPct val="150000"/>
                </a:lnSpc>
                <a:defRPr/>
              </a:pPr>
              <a:r>
                <a:rPr lang="zh-CN" altLang="zh-CN" sz="1000" b="1" kern="0" dirty="0">
                  <a:solidFill>
                    <a:sysClr val="windowText" lastClr="000000"/>
                  </a:solidFill>
                  <a:latin typeface="微软雅黑" pitchFamily="34" charset="-122"/>
                  <a:ea typeface="微软雅黑" pitchFamily="34" charset="-122"/>
                </a:rPr>
                <a:t>确定公示</a:t>
              </a:r>
              <a:endParaRPr lang="zh-CN" altLang="en-US" sz="1000" b="1" kern="0" dirty="0">
                <a:solidFill>
                  <a:sysClr val="windowText" lastClr="000000"/>
                </a:solidFill>
                <a:latin typeface="微软雅黑" pitchFamily="34" charset="-122"/>
                <a:ea typeface="微软雅黑" pitchFamily="34" charset="-122"/>
              </a:endParaRPr>
            </a:p>
            <a:p>
              <a:pPr lvl="0" algn="ctr">
                <a:lnSpc>
                  <a:spcPct val="150000"/>
                </a:lnSpc>
                <a:defRPr/>
              </a:pPr>
              <a:r>
                <a:rPr lang="zh-CN" altLang="en-US" sz="1000" b="1" kern="0" dirty="0" smtClean="0">
                  <a:solidFill>
                    <a:srgbClr val="0081E2"/>
                  </a:solidFill>
                  <a:latin typeface="微软雅黑" pitchFamily="34" charset="-122"/>
                  <a:ea typeface="微软雅黑" pitchFamily="34" charset="-122"/>
                </a:rPr>
                <a:t>获得项目建设资格</a:t>
              </a:r>
              <a:endParaRPr lang="en-US" altLang="zh-CN" sz="1000" b="1" kern="0" dirty="0">
                <a:solidFill>
                  <a:srgbClr val="0081E2"/>
                </a:solidFill>
                <a:latin typeface="微软雅黑" pitchFamily="34" charset="-122"/>
                <a:ea typeface="微软雅黑" pitchFamily="34" charset="-122"/>
              </a:endParaRPr>
            </a:p>
          </p:txBody>
        </p:sp>
        <p:grpSp>
          <p:nvGrpSpPr>
            <p:cNvPr id="71" name="组合 41"/>
            <p:cNvGrpSpPr/>
            <p:nvPr/>
          </p:nvGrpSpPr>
          <p:grpSpPr>
            <a:xfrm>
              <a:off x="1357675" y="3739932"/>
              <a:ext cx="7497707" cy="1559202"/>
              <a:chOff x="2031326" y="5183961"/>
              <a:chExt cx="11217923" cy="2161227"/>
            </a:xfrm>
          </p:grpSpPr>
          <p:cxnSp>
            <p:nvCxnSpPr>
              <p:cNvPr id="78" name="直接连接符 77"/>
              <p:cNvCxnSpPr>
                <a:stCxn id="20" idx="2"/>
              </p:cNvCxnSpPr>
              <p:nvPr/>
            </p:nvCxnSpPr>
            <p:spPr>
              <a:xfrm>
                <a:off x="2031326" y="6058992"/>
                <a:ext cx="0" cy="1286196"/>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2031326" y="7345188"/>
                <a:ext cx="112179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13249249" y="5183961"/>
                <a:ext cx="0" cy="216122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H="1">
                <a:off x="12739620" y="5183961"/>
                <a:ext cx="509629" cy="0"/>
              </a:xfrm>
              <a:prstGeom prst="straightConnector1">
                <a:avLst/>
              </a:prstGeom>
              <a:ln w="12700">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sp>
          <p:nvSpPr>
            <p:cNvPr id="72" name="下箭头 71"/>
            <p:cNvSpPr/>
            <p:nvPr/>
          </p:nvSpPr>
          <p:spPr>
            <a:xfrm>
              <a:off x="1972038" y="1882575"/>
              <a:ext cx="111352" cy="405321"/>
            </a:xfrm>
            <a:prstGeom prst="downArrow">
              <a:avLst/>
            </a:prstGeom>
            <a:solidFill>
              <a:srgbClr val="0081E2"/>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73" name="下箭头 72"/>
            <p:cNvSpPr/>
            <p:nvPr/>
          </p:nvSpPr>
          <p:spPr>
            <a:xfrm>
              <a:off x="4344102" y="1866955"/>
              <a:ext cx="111352" cy="405321"/>
            </a:xfrm>
            <a:prstGeom prst="downArrow">
              <a:avLst/>
            </a:prstGeom>
            <a:solidFill>
              <a:srgbClr val="0081E2"/>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74" name="右箭头 73"/>
            <p:cNvSpPr/>
            <p:nvPr/>
          </p:nvSpPr>
          <p:spPr>
            <a:xfrm>
              <a:off x="1588071" y="2390479"/>
              <a:ext cx="879338" cy="103888"/>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75" name="右箭头 74"/>
            <p:cNvSpPr/>
            <p:nvPr/>
          </p:nvSpPr>
          <p:spPr>
            <a:xfrm>
              <a:off x="3763445" y="2400585"/>
              <a:ext cx="890267" cy="103888"/>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76" name="右箭头 75"/>
            <p:cNvSpPr/>
            <p:nvPr/>
          </p:nvSpPr>
          <p:spPr>
            <a:xfrm>
              <a:off x="6006209" y="2421761"/>
              <a:ext cx="577470" cy="103888"/>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77" name="右箭头 76"/>
            <p:cNvSpPr/>
            <p:nvPr/>
          </p:nvSpPr>
          <p:spPr>
            <a:xfrm>
              <a:off x="7917930" y="2443603"/>
              <a:ext cx="481225" cy="103888"/>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grpSp>
      <p:sp>
        <p:nvSpPr>
          <p:cNvPr id="6" name="矩形 5"/>
          <p:cNvSpPr/>
          <p:nvPr/>
        </p:nvSpPr>
        <p:spPr>
          <a:xfrm>
            <a:off x="8962179" y="241271"/>
            <a:ext cx="2886922" cy="397032"/>
          </a:xfrm>
          <a:prstGeom prst="rect">
            <a:avLst/>
          </a:prstGeom>
        </p:spPr>
        <p:txBody>
          <a:bodyPr wrap="square">
            <a:spAutoFit/>
          </a:bodyPr>
          <a:lstStyle/>
          <a:p>
            <a:pPr lvl="0" algn="ctr">
              <a:lnSpc>
                <a:spcPct val="90000"/>
              </a:lnSpc>
            </a:pPr>
            <a:r>
              <a:rPr lang="zh-CN" altLang="en-US" sz="2200" b="1" dirty="0">
                <a:solidFill>
                  <a:prstClr val="black"/>
                </a:solidFill>
                <a:latin typeface="微软雅黑" panose="020B0503020204020204" pitchFamily="34" charset="-122"/>
                <a:ea typeface="微软雅黑" panose="020B0503020204020204" pitchFamily="34" charset="-122"/>
              </a:rPr>
              <a:t>四</a:t>
            </a:r>
            <a:r>
              <a:rPr lang="zh-CN" altLang="en-US" sz="2200" b="1" dirty="0" smtClean="0">
                <a:solidFill>
                  <a:prstClr val="black"/>
                </a:solidFill>
                <a:latin typeface="微软雅黑" panose="020B0503020204020204" pitchFamily="34" charset="-122"/>
                <a:ea typeface="微软雅黑" panose="020B0503020204020204" pitchFamily="34" charset="-122"/>
              </a:rPr>
              <a:t>、工作推进流程</a:t>
            </a:r>
            <a:endParaRPr lang="zh-CN" altLang="zh-CN" sz="2200" b="1" dirty="0">
              <a:solidFill>
                <a:prstClr val="black"/>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5" name="TextBox 104"/>
          <p:cNvSpPr txBox="1"/>
          <p:nvPr/>
        </p:nvSpPr>
        <p:spPr>
          <a:xfrm>
            <a:off x="173170" y="1240841"/>
            <a:ext cx="2069742" cy="369332"/>
          </a:xfrm>
          <a:prstGeom prst="rect">
            <a:avLst/>
          </a:prstGeom>
          <a:noFill/>
        </p:spPr>
        <p:txBody>
          <a:bodyPr wrap="square" rtlCol="0">
            <a:spAutoFit/>
          </a:bodyPr>
          <a:lstStyle/>
          <a:p>
            <a:r>
              <a:rPr lang="en-US" altLang="zh-CN" b="1" dirty="0" smtClean="0">
                <a:solidFill>
                  <a:srgbClr val="C00000"/>
                </a:solidFill>
                <a:latin typeface="微软雅黑" pitchFamily="34" charset="-122"/>
                <a:ea typeface="微软雅黑" pitchFamily="34" charset="-122"/>
                <a:sym typeface="Calibri" panose="020F0502020204030204" pitchFamily="34" charset="0"/>
              </a:rPr>
              <a:t>1. </a:t>
            </a:r>
            <a:r>
              <a:rPr lang="zh-CN" altLang="en-US" b="1" dirty="0" smtClean="0">
                <a:solidFill>
                  <a:srgbClr val="C00000"/>
                </a:solidFill>
                <a:latin typeface="微软雅黑" pitchFamily="34" charset="-122"/>
                <a:ea typeface="微软雅黑" pitchFamily="34" charset="-122"/>
                <a:sym typeface="Calibri" panose="020F0502020204030204" pitchFamily="34" charset="0"/>
              </a:rPr>
              <a:t>工作流程</a:t>
            </a:r>
            <a:endParaRPr lang="zh-CN" altLang="en-US" b="1" dirty="0">
              <a:solidFill>
                <a:srgbClr val="C00000"/>
              </a:solidFill>
              <a:latin typeface="微软雅黑" pitchFamily="34" charset="-122"/>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585906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7108884" cy="27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01</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3" name="MH_Other_5"/>
          <p:cNvSpPr>
            <a:spLocks noChangeArrowheads="1"/>
          </p:cNvSpPr>
          <p:nvPr>
            <p:custDataLst>
              <p:tags r:id="rId1"/>
            </p:custDataLst>
          </p:nvPr>
        </p:nvSpPr>
        <p:spPr bwMode="auto">
          <a:xfrm>
            <a:off x="252372" y="766400"/>
            <a:ext cx="3126448" cy="5704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（一） </a:t>
            </a:r>
            <a:r>
              <a:rPr lang="zh-CN" altLang="en-US" sz="2000" b="1" dirty="0">
                <a:solidFill>
                  <a:srgbClr val="FFFFFF"/>
                </a:solidFill>
                <a:latin typeface="微软雅黑" pitchFamily="34" charset="-122"/>
                <a:ea typeface="微软雅黑" pitchFamily="34" charset="-122"/>
              </a:rPr>
              <a:t>经济</a:t>
            </a:r>
            <a:r>
              <a:rPr lang="zh-CN" altLang="en-US" sz="2000" b="1" dirty="0" smtClean="0">
                <a:solidFill>
                  <a:srgbClr val="FFFFFF"/>
                </a:solidFill>
                <a:latin typeface="微软雅黑" pitchFamily="34" charset="-122"/>
                <a:ea typeface="微软雅黑" pitchFamily="34" charset="-122"/>
              </a:rPr>
              <a:t>发展新要求</a:t>
            </a:r>
            <a:endParaRPr lang="zh-CN" altLang="en-US" sz="2000" b="1" dirty="0">
              <a:solidFill>
                <a:srgbClr val="FFFFFF"/>
              </a:solidFill>
              <a:latin typeface="微软雅黑" pitchFamily="34" charset="-122"/>
              <a:ea typeface="微软雅黑" pitchFamily="34" charset="-122"/>
            </a:endParaRPr>
          </a:p>
        </p:txBody>
      </p:sp>
      <p:sp>
        <p:nvSpPr>
          <p:cNvPr id="23" name="文本占位符 20"/>
          <p:cNvSpPr txBox="1">
            <a:spLocks/>
          </p:cNvSpPr>
          <p:nvPr/>
        </p:nvSpPr>
        <p:spPr>
          <a:xfrm>
            <a:off x="8840068" y="218040"/>
            <a:ext cx="3123304" cy="42800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 一、建设背景意义</a:t>
            </a:r>
            <a:endParaRPr lang="zh-CN" altLang="en-US" b="1" dirty="0">
              <a:solidFill>
                <a:prstClr val="black"/>
              </a:solidFill>
            </a:endParaRPr>
          </a:p>
        </p:txBody>
      </p:sp>
      <p:grpSp>
        <p:nvGrpSpPr>
          <p:cNvPr id="22" name="组合 21"/>
          <p:cNvGrpSpPr/>
          <p:nvPr/>
        </p:nvGrpSpPr>
        <p:grpSpPr>
          <a:xfrm>
            <a:off x="1655747" y="1683902"/>
            <a:ext cx="8310055" cy="4090227"/>
            <a:chOff x="299316" y="913284"/>
            <a:chExt cx="8310055" cy="4090227"/>
          </a:xfrm>
        </p:grpSpPr>
        <p:sp>
          <p:nvSpPr>
            <p:cNvPr id="24" name="TextBox 23"/>
            <p:cNvSpPr txBox="1"/>
            <p:nvPr/>
          </p:nvSpPr>
          <p:spPr>
            <a:xfrm>
              <a:off x="299316" y="913284"/>
              <a:ext cx="2343774" cy="507831"/>
            </a:xfrm>
            <a:prstGeom prst="rect">
              <a:avLst/>
            </a:prstGeom>
            <a:noFill/>
          </p:spPr>
          <p:txBody>
            <a:bodyPr wrap="square" rtlCol="0">
              <a:spAutoFit/>
            </a:bodyPr>
            <a:lstStyle/>
            <a:p>
              <a:pPr marR="0" lvl="0" indent="355600" fontAlgn="auto">
                <a:lnSpc>
                  <a:spcPct val="150000"/>
                </a:lnSpc>
                <a:spcBef>
                  <a:spcPts val="0"/>
                </a:spcBef>
                <a:spcAft>
                  <a:spcPts val="0"/>
                </a:spcAft>
                <a:buClrTx/>
                <a:buSzTx/>
                <a:buFontTx/>
                <a:buNone/>
                <a:tabLst/>
                <a:defRPr/>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经济</a:t>
              </a:r>
              <a:r>
                <a:rPr lang="zh-CN" altLang="en-US" b="1" dirty="0">
                  <a:solidFill>
                    <a:srgbClr val="C00000"/>
                  </a:solidFill>
                  <a:latin typeface="微软雅黑" pitchFamily="34" charset="-122"/>
                  <a:ea typeface="微软雅黑" pitchFamily="34" charset="-122"/>
                </a:rPr>
                <a:t>新常态</a:t>
              </a:r>
            </a:p>
          </p:txBody>
        </p:sp>
        <p:sp>
          <p:nvSpPr>
            <p:cNvPr id="25" name="矩形 24"/>
            <p:cNvSpPr/>
            <p:nvPr/>
          </p:nvSpPr>
          <p:spPr>
            <a:xfrm>
              <a:off x="663076" y="1421377"/>
              <a:ext cx="3509936" cy="13388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zh-CN" altLang="en-US" b="1" dirty="0" smtClean="0">
                  <a:solidFill>
                    <a:srgbClr val="0070C0"/>
                  </a:solidFill>
                  <a:latin typeface="微软雅黑" panose="020B0503020204020204" pitchFamily="34" charset="-122"/>
                  <a:ea typeface="微软雅黑" panose="020B0503020204020204" pitchFamily="34" charset="-122"/>
                </a:rPr>
                <a:t>发展动力转换：</a:t>
              </a:r>
              <a:r>
                <a:rPr lang="zh-CN" altLang="en-US" dirty="0" smtClean="0">
                  <a:solidFill>
                    <a:srgbClr val="0070C0"/>
                  </a:solidFill>
                  <a:latin typeface="微软雅黑" panose="020B0503020204020204" pitchFamily="34" charset="-122"/>
                  <a:ea typeface="微软雅黑" panose="020B0503020204020204" pitchFamily="34" charset="-122"/>
                </a:rPr>
                <a:t>创新</a:t>
              </a:r>
              <a:r>
                <a:rPr lang="zh-CN" altLang="en-US" dirty="0">
                  <a:solidFill>
                    <a:srgbClr val="0070C0"/>
                  </a:solidFill>
                  <a:latin typeface="微软雅黑" panose="020B0503020204020204" pitchFamily="34" charset="-122"/>
                  <a:ea typeface="微软雅黑" panose="020B0503020204020204" pitchFamily="34" charset="-122"/>
                </a:rPr>
                <a:t>驱动</a:t>
              </a:r>
              <a:r>
                <a:rPr lang="zh-CN" altLang="en-US" dirty="0" smtClean="0">
                  <a:solidFill>
                    <a:srgbClr val="0070C0"/>
                  </a:solidFill>
                  <a:latin typeface="微软雅黑" panose="020B0503020204020204" pitchFamily="34" charset="-122"/>
                  <a:ea typeface="微软雅黑" panose="020B0503020204020204" pitchFamily="34" charset="-122"/>
                </a:rPr>
                <a:t>战略</a:t>
              </a:r>
              <a:endParaRPr lang="en-US" altLang="zh-CN" dirty="0" smtClean="0">
                <a:solidFill>
                  <a:srgbClr val="0070C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tabLst/>
                <a:defRPr/>
              </a:pPr>
              <a:r>
                <a:rPr lang="zh-CN" altLang="en-US" b="1" dirty="0" smtClean="0">
                  <a:solidFill>
                    <a:srgbClr val="0070C0"/>
                  </a:solidFill>
                  <a:latin typeface="微软雅黑" panose="020B0503020204020204" pitchFamily="34" charset="-122"/>
                  <a:ea typeface="微软雅黑" panose="020B0503020204020204" pitchFamily="34" charset="-122"/>
                </a:rPr>
                <a:t>产业转型升级：</a:t>
              </a:r>
              <a:r>
                <a:rPr lang="zh-CN" altLang="en-US" dirty="0" smtClean="0">
                  <a:solidFill>
                    <a:srgbClr val="0070C0"/>
                  </a:solidFill>
                  <a:latin typeface="微软雅黑" panose="020B0503020204020204" pitchFamily="34" charset="-122"/>
                  <a:ea typeface="微软雅黑" panose="020B0503020204020204" pitchFamily="34" charset="-122"/>
                </a:rPr>
                <a:t>中国</a:t>
              </a:r>
              <a:r>
                <a:rPr lang="zh-CN" altLang="en-US" dirty="0">
                  <a:solidFill>
                    <a:srgbClr val="0070C0"/>
                  </a:solidFill>
                  <a:latin typeface="微软雅黑" panose="020B0503020204020204" pitchFamily="34" charset="-122"/>
                  <a:ea typeface="微软雅黑" panose="020B0503020204020204" pitchFamily="34" charset="-122"/>
                </a:rPr>
                <a:t>制造</a:t>
              </a:r>
              <a:r>
                <a:rPr lang="en-US" altLang="zh-CN" dirty="0" smtClean="0">
                  <a:solidFill>
                    <a:srgbClr val="0070C0"/>
                  </a:solidFill>
                  <a:latin typeface="微软雅黑" panose="020B0503020204020204" pitchFamily="34" charset="-122"/>
                  <a:ea typeface="微软雅黑" panose="020B0503020204020204" pitchFamily="34" charset="-122"/>
                </a:rPr>
                <a:t>2025</a:t>
              </a:r>
              <a:endParaRPr lang="en-US" altLang="zh-CN" dirty="0">
                <a:solidFill>
                  <a:srgbClr val="0070C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tabLst/>
                <a:defRPr/>
              </a:pPr>
              <a:r>
                <a:rPr lang="zh-CN" altLang="en-US" b="1" dirty="0" smtClean="0">
                  <a:solidFill>
                    <a:srgbClr val="0070C0"/>
                  </a:solidFill>
                  <a:latin typeface="微软雅黑" panose="020B0503020204020204" pitchFamily="34" charset="-122"/>
                  <a:ea typeface="微软雅黑" panose="020B0503020204020204" pitchFamily="34" charset="-122"/>
                </a:rPr>
                <a:t>国际产能合作：</a:t>
              </a:r>
              <a:r>
                <a:rPr lang="zh-CN" altLang="en-US" dirty="0" smtClean="0">
                  <a:solidFill>
                    <a:srgbClr val="0070C0"/>
                  </a:solidFill>
                  <a:latin typeface="微软雅黑" panose="020B0503020204020204" pitchFamily="34" charset="-122"/>
                  <a:ea typeface="微软雅黑" panose="020B0503020204020204" pitchFamily="34" charset="-122"/>
                </a:rPr>
                <a:t>“一带一路”</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31" name="矩形 30"/>
            <p:cNvSpPr/>
            <p:nvPr/>
          </p:nvSpPr>
          <p:spPr>
            <a:xfrm>
              <a:off x="4859839" y="969932"/>
              <a:ext cx="2881460" cy="452432"/>
            </a:xfrm>
            <a:prstGeom prst="rect">
              <a:avLst/>
            </a:prstGeom>
          </p:spPr>
          <p:txBody>
            <a:bodyPr wrap="square">
              <a:spAutoFit/>
            </a:bodyPr>
            <a:lstStyle/>
            <a:p>
              <a:pPr marL="342900" indent="-342900">
                <a:lnSpc>
                  <a:spcPct val="130000"/>
                </a:lnSpc>
                <a:defRPr/>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技术</a:t>
              </a:r>
              <a:r>
                <a:rPr lang="zh-CN" altLang="en-US" b="1" dirty="0">
                  <a:solidFill>
                    <a:srgbClr val="C00000"/>
                  </a:solidFill>
                  <a:latin typeface="微软雅黑" pitchFamily="34" charset="-122"/>
                  <a:ea typeface="微软雅黑" pitchFamily="34" charset="-122"/>
                </a:rPr>
                <a:t>新变革</a:t>
              </a:r>
              <a:endParaRPr lang="en-US" altLang="zh-CN" b="1" dirty="0">
                <a:solidFill>
                  <a:srgbClr val="C00000"/>
                </a:solidFill>
                <a:latin typeface="微软雅黑" pitchFamily="34" charset="-122"/>
                <a:ea typeface="微软雅黑" pitchFamily="34" charset="-122"/>
              </a:endParaRPr>
            </a:p>
          </p:txBody>
        </p:sp>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38375" y="3289548"/>
              <a:ext cx="2434692" cy="1713963"/>
            </a:xfrm>
            <a:prstGeom prst="rect">
              <a:avLst/>
            </a:prstGeom>
            <a:ln>
              <a:noFill/>
            </a:ln>
            <a:effectLst>
              <a:outerShdw blurRad="292100" dist="139700" dir="2700000" algn="tl" rotWithShape="0">
                <a:srgbClr val="333333">
                  <a:alpha val="65000"/>
                </a:srgbClr>
              </a:outerShdw>
            </a:effectLst>
          </p:spPr>
        </p:pic>
        <p:pic>
          <p:nvPicPr>
            <p:cNvPr id="35" name="图片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082" y="3300795"/>
              <a:ext cx="2592289" cy="1691468"/>
            </a:xfrm>
            <a:prstGeom prst="rect">
              <a:avLst/>
            </a:prstGeom>
            <a:ln>
              <a:noFill/>
            </a:ln>
            <a:effectLst>
              <a:outerShdw blurRad="292100" dist="139700" dir="2700000" algn="tl" rotWithShape="0">
                <a:srgbClr val="333333">
                  <a:alpha val="65000"/>
                </a:srgbClr>
              </a:outerShdw>
            </a:effectLst>
          </p:spPr>
        </p:pic>
        <p:pic>
          <p:nvPicPr>
            <p:cNvPr id="36" name="图片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3291010"/>
              <a:ext cx="2669219" cy="1711038"/>
            </a:xfrm>
            <a:prstGeom prst="rect">
              <a:avLst/>
            </a:prstGeom>
            <a:ln>
              <a:noFill/>
            </a:ln>
            <a:effectLst>
              <a:outerShdw blurRad="292100" dist="139700" dir="2700000" algn="tl" rotWithShape="0">
                <a:srgbClr val="333333">
                  <a:alpha val="65000"/>
                </a:srgbClr>
              </a:outerShdw>
            </a:effectLst>
          </p:spPr>
        </p:pic>
      </p:grpSp>
      <p:sp>
        <p:nvSpPr>
          <p:cNvPr id="37" name="矩形 36"/>
          <p:cNvSpPr/>
          <p:nvPr/>
        </p:nvSpPr>
        <p:spPr>
          <a:xfrm>
            <a:off x="6203525" y="2199543"/>
            <a:ext cx="4041434" cy="1246495"/>
          </a:xfrm>
          <a:prstGeom prst="rect">
            <a:avLst/>
          </a:prstGeom>
        </p:spPr>
        <p:txBody>
          <a:bodyPr wrap="square">
            <a:spAutoFit/>
          </a:bodyPr>
          <a:lstStyle/>
          <a:p>
            <a:pPr>
              <a:lnSpc>
                <a:spcPct val="150000"/>
              </a:lnSpc>
            </a:pPr>
            <a:r>
              <a:rPr lang="zh-CN" altLang="en-US" b="1" dirty="0" smtClean="0">
                <a:solidFill>
                  <a:srgbClr val="0070C0"/>
                </a:solidFill>
                <a:latin typeface="微软雅黑" panose="020B0503020204020204" pitchFamily="34" charset="-122"/>
                <a:ea typeface="微软雅黑" panose="020B0503020204020204" pitchFamily="34" charset="-122"/>
              </a:rPr>
              <a:t>“云物移大智”时代：互联网</a:t>
            </a:r>
            <a:r>
              <a:rPr lang="en-US" altLang="zh-CN" b="1" dirty="0" smtClean="0">
                <a:solidFill>
                  <a:srgbClr val="0070C0"/>
                </a:solidFill>
                <a:latin typeface="微软雅黑" panose="020B0503020204020204" pitchFamily="34" charset="-122"/>
                <a:ea typeface="微软雅黑" panose="020B0503020204020204" pitchFamily="34" charset="-122"/>
              </a:rPr>
              <a:t>+</a:t>
            </a:r>
            <a:r>
              <a:rPr lang="zh-CN" altLang="en-US" b="1" dirty="0" smtClean="0">
                <a:solidFill>
                  <a:srgbClr val="0070C0"/>
                </a:solidFill>
                <a:latin typeface="微软雅黑" panose="020B0503020204020204" pitchFamily="34" charset="-122"/>
                <a:ea typeface="微软雅黑" panose="020B0503020204020204" pitchFamily="34" charset="-122"/>
              </a:rPr>
              <a:t>行动</a:t>
            </a:r>
            <a:endParaRPr lang="en-US" altLang="zh-CN" b="1" dirty="0" smtClean="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“云物移大智”</a:t>
            </a:r>
            <a:r>
              <a:rPr lang="en-US" altLang="zh-CN" sz="1600"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云计算、物联网、移动互联网、大数据</a:t>
            </a:r>
            <a:r>
              <a:rPr lang="zh-CN" altLang="en-US" sz="1600" dirty="0" smtClean="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智慧</a:t>
            </a:r>
            <a:r>
              <a:rPr lang="zh-CN" altLang="en-US" sz="1600" dirty="0" smtClean="0">
                <a:solidFill>
                  <a:srgbClr val="0070C0"/>
                </a:solidFill>
                <a:latin typeface="微软雅黑" panose="020B0503020204020204" pitchFamily="34" charset="-122"/>
                <a:ea typeface="微软雅黑" panose="020B0503020204020204" pitchFamily="34" charset="-122"/>
              </a:rPr>
              <a:t>城市</a:t>
            </a:r>
            <a:r>
              <a:rPr lang="zh-CN" altLang="en-US" sz="1600" dirty="0">
                <a:solidFill>
                  <a:srgbClr val="0070C0"/>
                </a:solidFill>
                <a:latin typeface="微软雅黑" panose="020B0503020204020204" pitchFamily="34" charset="-122"/>
                <a:ea typeface="微软雅黑" panose="020B0503020204020204" pitchFamily="34" charset="-122"/>
              </a:rPr>
              <a:t>）</a:t>
            </a:r>
            <a:endParaRPr lang="zh-CN" altLang="zh-CN" sz="16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6193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28</a:t>
            </a:r>
            <a:endParaRPr lang="zh-CN" altLang="en-US" sz="1600" b="1" dirty="0">
              <a:solidFill>
                <a:prstClr val="white"/>
              </a:solidFill>
            </a:endParaRPr>
          </a:p>
        </p:txBody>
      </p:sp>
      <p:cxnSp>
        <p:nvCxnSpPr>
          <p:cNvPr id="32" name="直接连接符 31"/>
          <p:cNvCxnSpPr/>
          <p:nvPr/>
        </p:nvCxnSpPr>
        <p:spPr>
          <a:xfrm flipV="1">
            <a:off x="1254066" y="387150"/>
            <a:ext cx="1034738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955103" y="1448524"/>
            <a:ext cx="8093802" cy="4258436"/>
            <a:chOff x="899592" y="786016"/>
            <a:chExt cx="8093802" cy="4258436"/>
          </a:xfrm>
        </p:grpSpPr>
        <p:sp>
          <p:nvSpPr>
            <p:cNvPr id="18" name="TextBox 17"/>
            <p:cNvSpPr txBox="1"/>
            <p:nvPr/>
          </p:nvSpPr>
          <p:spPr>
            <a:xfrm>
              <a:off x="992226" y="1922406"/>
              <a:ext cx="1313166" cy="574510"/>
            </a:xfrm>
            <a:prstGeom prst="rect">
              <a:avLst/>
            </a:prstGeom>
            <a:solidFill>
              <a:schemeClr val="accent5">
                <a:lumMod val="75000"/>
              </a:schemeClr>
            </a:solidFill>
            <a:ln>
              <a:noFill/>
            </a:ln>
            <a:effectLst/>
          </p:spPr>
          <p:txBody>
            <a:bodyPr wrap="none" lIns="91433" tIns="45717" rIns="91433" bIns="45717">
              <a:spAutoFit/>
            </a:bodyPr>
            <a:lstStyle/>
            <a:p>
              <a:pPr algn="ctr">
                <a:defRPr/>
              </a:pPr>
              <a:r>
                <a:rPr lang="zh-CN" altLang="en-US" sz="1700" b="1" kern="0" dirty="0" smtClean="0">
                  <a:solidFill>
                    <a:schemeClr val="bg1"/>
                  </a:solidFill>
                  <a:latin typeface="微软雅黑" pitchFamily="34" charset="-122"/>
                  <a:ea typeface="微软雅黑" pitchFamily="34" charset="-122"/>
                  <a:sym typeface="微软雅黑" pitchFamily="34" charset="-122"/>
                </a:rPr>
                <a:t>规划方案</a:t>
              </a:r>
              <a:endParaRPr lang="en-US" altLang="zh-CN" sz="1100" b="1" kern="0" dirty="0" smtClean="0">
                <a:solidFill>
                  <a:schemeClr val="bg1"/>
                </a:solidFill>
                <a:latin typeface="微软雅黑" pitchFamily="34" charset="-122"/>
                <a:ea typeface="微软雅黑" pitchFamily="34" charset="-122"/>
                <a:sym typeface="微软雅黑" pitchFamily="34" charset="-122"/>
              </a:endParaRPr>
            </a:p>
            <a:p>
              <a:pPr algn="ctr">
                <a:spcBef>
                  <a:spcPts val="413"/>
                </a:spcBef>
                <a:defRPr/>
              </a:pPr>
              <a:r>
                <a:rPr lang="zh-CN" altLang="en-US" sz="1100" b="1" kern="0" dirty="0" smtClean="0">
                  <a:solidFill>
                    <a:schemeClr val="bg1"/>
                  </a:solidFill>
                  <a:latin typeface="微软雅黑" pitchFamily="34" charset="-122"/>
                  <a:ea typeface="微软雅黑" pitchFamily="34" charset="-122"/>
                  <a:sym typeface="微软雅黑" pitchFamily="34" charset="-122"/>
                </a:rPr>
                <a:t>（项目申报阶段）</a:t>
              </a:r>
              <a:endParaRPr lang="zh-CN" altLang="en-US" sz="1100" b="1" kern="0" dirty="0">
                <a:solidFill>
                  <a:schemeClr val="bg1"/>
                </a:solidFill>
                <a:latin typeface="微软雅黑" pitchFamily="34" charset="-122"/>
                <a:ea typeface="微软雅黑" pitchFamily="34" charset="-122"/>
                <a:sym typeface="微软雅黑" pitchFamily="34" charset="-122"/>
              </a:endParaRPr>
            </a:p>
          </p:txBody>
        </p:sp>
        <p:sp>
          <p:nvSpPr>
            <p:cNvPr id="19" name="TextBox 18"/>
            <p:cNvSpPr txBox="1"/>
            <p:nvPr/>
          </p:nvSpPr>
          <p:spPr>
            <a:xfrm>
              <a:off x="3013597" y="1894271"/>
              <a:ext cx="1313166" cy="861768"/>
            </a:xfrm>
            <a:prstGeom prst="rect">
              <a:avLst/>
            </a:prstGeom>
            <a:solidFill>
              <a:schemeClr val="accent5">
                <a:lumMod val="75000"/>
              </a:schemeClr>
            </a:solidFill>
            <a:ln>
              <a:noFill/>
            </a:ln>
            <a:effectLst/>
          </p:spPr>
          <p:txBody>
            <a:bodyPr wrap="none" lIns="91433" tIns="45717" rIns="91433" bIns="45717">
              <a:spAutoFit/>
            </a:bodyPr>
            <a:lstStyle>
              <a:defPPr>
                <a:defRPr lang="zh-CN"/>
              </a:defPPr>
              <a:lvl1pPr algn="ctr">
                <a:defRPr sz="3200" b="1" kern="0">
                  <a:solidFill>
                    <a:schemeClr val="bg1"/>
                  </a:solidFill>
                  <a:latin typeface="微软雅黑" pitchFamily="34" charset="-122"/>
                  <a:ea typeface="微软雅黑" pitchFamily="34" charset="-122"/>
                </a:defRPr>
              </a:lvl1pPr>
            </a:lstStyle>
            <a:p>
              <a:r>
                <a:rPr lang="zh-CN" altLang="en-US" sz="1700" dirty="0">
                  <a:sym typeface="微软雅黑" pitchFamily="34" charset="-122"/>
                </a:rPr>
                <a:t>实施方案</a:t>
              </a:r>
              <a:endParaRPr lang="en-US" altLang="zh-CN" sz="1700" dirty="0">
                <a:sym typeface="微软雅黑" pitchFamily="34" charset="-122"/>
              </a:endParaRPr>
            </a:p>
            <a:p>
              <a:r>
                <a:rPr lang="zh-CN" altLang="en-US" sz="1700" dirty="0">
                  <a:sym typeface="微软雅黑" pitchFamily="34" charset="-122"/>
                </a:rPr>
                <a:t>任务</a:t>
              </a:r>
              <a:r>
                <a:rPr lang="zh-CN" altLang="en-US" sz="1700" dirty="0" smtClean="0">
                  <a:sym typeface="微软雅黑" pitchFamily="34" charset="-122"/>
                </a:rPr>
                <a:t>书</a:t>
              </a:r>
              <a:endParaRPr lang="en-US" altLang="zh-CN" dirty="0">
                <a:sym typeface="微软雅黑" pitchFamily="34" charset="-122"/>
              </a:endParaRPr>
            </a:p>
            <a:p>
              <a:pPr>
                <a:spcBef>
                  <a:spcPts val="413"/>
                </a:spcBef>
              </a:pPr>
              <a:r>
                <a:rPr lang="zh-CN" altLang="en-US" sz="1100" dirty="0">
                  <a:sym typeface="微软雅黑" pitchFamily="34" charset="-122"/>
                </a:rPr>
                <a:t>（获得建设资格）</a:t>
              </a:r>
              <a:endParaRPr lang="zh-CN" altLang="en-US" dirty="0">
                <a:sym typeface="微软雅黑" pitchFamily="34" charset="-122"/>
              </a:endParaRPr>
            </a:p>
          </p:txBody>
        </p:sp>
        <p:sp>
          <p:nvSpPr>
            <p:cNvPr id="20" name="TextBox 19"/>
            <p:cNvSpPr txBox="1"/>
            <p:nvPr/>
          </p:nvSpPr>
          <p:spPr>
            <a:xfrm>
              <a:off x="4961621" y="1897348"/>
              <a:ext cx="1313166" cy="861768"/>
            </a:xfrm>
            <a:prstGeom prst="rect">
              <a:avLst/>
            </a:prstGeom>
            <a:solidFill>
              <a:schemeClr val="accent5">
                <a:lumMod val="75000"/>
              </a:schemeClr>
            </a:solidFill>
            <a:ln>
              <a:noFill/>
            </a:ln>
            <a:effectLst/>
          </p:spPr>
          <p:txBody>
            <a:bodyPr wrap="none" lIns="91433" tIns="45717" rIns="91433" bIns="45717">
              <a:spAutoFit/>
            </a:bodyPr>
            <a:lstStyle>
              <a:defPPr>
                <a:defRPr lang="zh-CN"/>
              </a:defPPr>
              <a:lvl1pPr algn="ctr">
                <a:defRPr sz="3200" b="1" kern="0">
                  <a:solidFill>
                    <a:schemeClr val="bg1"/>
                  </a:solidFill>
                  <a:latin typeface="微软雅黑" pitchFamily="34" charset="-122"/>
                  <a:ea typeface="微软雅黑" pitchFamily="34" charset="-122"/>
                </a:defRPr>
              </a:lvl1pPr>
            </a:lstStyle>
            <a:p>
              <a:r>
                <a:rPr lang="zh-CN" altLang="en-US" sz="1700" dirty="0">
                  <a:sym typeface="微软雅黑" pitchFamily="34" charset="-122"/>
                </a:rPr>
                <a:t>实施方案</a:t>
              </a:r>
              <a:endParaRPr lang="en-US" altLang="zh-CN" sz="1700" dirty="0">
                <a:sym typeface="微软雅黑" pitchFamily="34" charset="-122"/>
              </a:endParaRPr>
            </a:p>
            <a:p>
              <a:r>
                <a:rPr lang="zh-CN" altLang="en-US" sz="1700" dirty="0">
                  <a:sym typeface="微软雅黑" pitchFamily="34" charset="-122"/>
                </a:rPr>
                <a:t>任务</a:t>
              </a:r>
              <a:r>
                <a:rPr lang="zh-CN" altLang="en-US" sz="1700" dirty="0" smtClean="0">
                  <a:sym typeface="微软雅黑" pitchFamily="34" charset="-122"/>
                </a:rPr>
                <a:t>书</a:t>
              </a:r>
              <a:endParaRPr lang="en-US" altLang="zh-CN" dirty="0">
                <a:sym typeface="微软雅黑" pitchFamily="34" charset="-122"/>
              </a:endParaRPr>
            </a:p>
            <a:p>
              <a:pPr>
                <a:spcBef>
                  <a:spcPts val="413"/>
                </a:spcBef>
              </a:pPr>
              <a:r>
                <a:rPr lang="zh-CN" altLang="en-US" sz="1100" dirty="0">
                  <a:sym typeface="微软雅黑" pitchFamily="34" charset="-122"/>
                </a:rPr>
                <a:t>（项目建设阶段）</a:t>
              </a:r>
            </a:p>
          </p:txBody>
        </p:sp>
        <p:sp>
          <p:nvSpPr>
            <p:cNvPr id="21" name="TextBox 20"/>
            <p:cNvSpPr txBox="1"/>
            <p:nvPr/>
          </p:nvSpPr>
          <p:spPr>
            <a:xfrm>
              <a:off x="6999828" y="1932051"/>
              <a:ext cx="1313166" cy="605288"/>
            </a:xfrm>
            <a:prstGeom prst="rect">
              <a:avLst/>
            </a:prstGeom>
            <a:solidFill>
              <a:schemeClr val="accent5">
                <a:lumMod val="75000"/>
              </a:schemeClr>
            </a:solidFill>
            <a:ln>
              <a:noFill/>
            </a:ln>
            <a:effectLst/>
          </p:spPr>
          <p:txBody>
            <a:bodyPr wrap="none" lIns="91433" tIns="45717" rIns="91433" bIns="45717">
              <a:spAutoFit/>
            </a:bodyPr>
            <a:lstStyle>
              <a:defPPr>
                <a:defRPr lang="zh-CN"/>
              </a:defPPr>
              <a:lvl1pPr algn="ctr">
                <a:defRPr sz="3200" b="1" kern="0">
                  <a:solidFill>
                    <a:schemeClr val="bg1"/>
                  </a:solidFill>
                  <a:latin typeface="微软雅黑" pitchFamily="34" charset="-122"/>
                  <a:ea typeface="微软雅黑" pitchFamily="34" charset="-122"/>
                </a:defRPr>
              </a:lvl1pPr>
            </a:lstStyle>
            <a:p>
              <a:r>
                <a:rPr lang="zh-CN" altLang="en-US" sz="1900" dirty="0">
                  <a:sym typeface="微软雅黑" pitchFamily="34" charset="-122"/>
                </a:rPr>
                <a:t>任务</a:t>
              </a:r>
              <a:r>
                <a:rPr lang="zh-CN" altLang="en-US" sz="1900" dirty="0" smtClean="0">
                  <a:sym typeface="微软雅黑" pitchFamily="34" charset="-122"/>
                </a:rPr>
                <a:t>书</a:t>
              </a:r>
              <a:endParaRPr lang="en-US" altLang="zh-CN" dirty="0">
                <a:sym typeface="微软雅黑" pitchFamily="34" charset="-122"/>
              </a:endParaRPr>
            </a:p>
            <a:p>
              <a:pPr>
                <a:spcBef>
                  <a:spcPts val="413"/>
                </a:spcBef>
              </a:pPr>
              <a:r>
                <a:rPr lang="zh-CN" altLang="en-US" sz="1100" dirty="0">
                  <a:sym typeface="微软雅黑" pitchFamily="34" charset="-122"/>
                </a:rPr>
                <a:t>（项目验收阶段）</a:t>
              </a:r>
            </a:p>
          </p:txBody>
        </p:sp>
        <p:sp>
          <p:nvSpPr>
            <p:cNvPr id="22" name="右箭头 21"/>
            <p:cNvSpPr/>
            <p:nvPr/>
          </p:nvSpPr>
          <p:spPr>
            <a:xfrm>
              <a:off x="2383336" y="2188680"/>
              <a:ext cx="581295" cy="186013"/>
            </a:xfrm>
            <a:prstGeom prst="rightArrow">
              <a:avLst/>
            </a:prstGeom>
            <a:solidFill>
              <a:schemeClr val="accent5">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23" name="右箭头 22"/>
            <p:cNvSpPr/>
            <p:nvPr/>
          </p:nvSpPr>
          <p:spPr>
            <a:xfrm>
              <a:off x="4345812" y="2186938"/>
              <a:ext cx="581295" cy="186013"/>
            </a:xfrm>
            <a:prstGeom prst="rightArrow">
              <a:avLst/>
            </a:prstGeom>
            <a:solidFill>
              <a:schemeClr val="accent5">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24" name="右箭头 23"/>
            <p:cNvSpPr/>
            <p:nvPr/>
          </p:nvSpPr>
          <p:spPr>
            <a:xfrm>
              <a:off x="6346660" y="2186938"/>
              <a:ext cx="581295" cy="186013"/>
            </a:xfrm>
            <a:prstGeom prst="rightArrow">
              <a:avLst/>
            </a:prstGeom>
            <a:solidFill>
              <a:schemeClr val="accent5">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25" name="矩形 24"/>
            <p:cNvSpPr/>
            <p:nvPr/>
          </p:nvSpPr>
          <p:spPr>
            <a:xfrm>
              <a:off x="899592" y="3505575"/>
              <a:ext cx="7488832" cy="1538877"/>
            </a:xfrm>
            <a:prstGeom prst="rect">
              <a:avLst/>
            </a:prstGeom>
            <a:ln w="3175">
              <a:solidFill>
                <a:schemeClr val="tx1"/>
              </a:solidFill>
              <a:prstDash val="dashDot"/>
            </a:ln>
          </p:spPr>
          <p:txBody>
            <a:bodyPr wrap="square" lIns="91433" tIns="45717" rIns="91433" bIns="45717">
              <a:spAutoFit/>
            </a:bodyPr>
            <a:lstStyle/>
            <a:p>
              <a:pPr marL="235847" indent="-235847">
                <a:lnSpc>
                  <a:spcPct val="150000"/>
                </a:lnSpc>
                <a:spcBef>
                  <a:spcPts val="600"/>
                </a:spcBef>
                <a:spcAft>
                  <a:spcPts val="600"/>
                </a:spcAft>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任务书</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和</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实施方案</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体现</a:t>
              </a:r>
              <a:r>
                <a:rPr lang="zh-CN" altLang="en-US" sz="1400" dirty="0">
                  <a:latin typeface="微软雅黑" panose="020B0503020204020204" pitchFamily="34" charset="-122"/>
                  <a:ea typeface="微软雅黑" panose="020B0503020204020204" pitchFamily="34" charset="-122"/>
                </a:rPr>
                <a:t>了项目建设的目标和意志，是项目建设和项目验收</a:t>
              </a:r>
              <a:r>
                <a:rPr lang="zh-CN" altLang="en-US" sz="1400" b="1" dirty="0">
                  <a:solidFill>
                    <a:srgbClr val="0081E2"/>
                  </a:solidFill>
                  <a:latin typeface="微软雅黑" panose="020B0503020204020204" pitchFamily="34" charset="-122"/>
                  <a:ea typeface="微软雅黑" panose="020B0503020204020204" pitchFamily="34" charset="-122"/>
                </a:rPr>
                <a:t>纲领性文件；</a:t>
              </a:r>
              <a:endParaRPr lang="en-US" altLang="zh-CN" sz="1400" b="1" dirty="0">
                <a:solidFill>
                  <a:srgbClr val="0081E2"/>
                </a:solidFill>
                <a:latin typeface="微软雅黑" panose="020B0503020204020204" pitchFamily="34" charset="-122"/>
                <a:ea typeface="微软雅黑" panose="020B0503020204020204" pitchFamily="34" charset="-122"/>
              </a:endParaRPr>
            </a:p>
            <a:p>
              <a:pPr marL="235847" indent="-235847">
                <a:lnSpc>
                  <a:spcPct val="150000"/>
                </a:lnSpc>
                <a:spcBef>
                  <a:spcPts val="600"/>
                </a:spcBef>
                <a:spcAft>
                  <a:spcPts val="600"/>
                </a:spcAft>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建设</a:t>
              </a:r>
              <a:r>
                <a:rPr lang="zh-CN" altLang="en-US" sz="1400" b="1" dirty="0">
                  <a:solidFill>
                    <a:srgbClr val="0081E2"/>
                  </a:solidFill>
                  <a:latin typeface="微软雅黑" panose="020B0503020204020204" pitchFamily="34" charset="-122"/>
                  <a:ea typeface="微软雅黑" panose="020B0503020204020204" pitchFamily="34" charset="-122"/>
                </a:rPr>
                <a:t>预期目标、相关量化指标、建设周期、建设资金要坚守，</a:t>
              </a:r>
              <a:r>
                <a:rPr lang="zh-CN" altLang="en-US" sz="1400" dirty="0">
                  <a:latin typeface="微软雅黑" panose="020B0503020204020204" pitchFamily="34" charset="-122"/>
                  <a:ea typeface="微软雅黑" panose="020B0503020204020204" pitchFamily="34" charset="-122"/>
                </a:rPr>
                <a:t>不能随意更改；但建设的路径、方法可以在建设的过程中向更加科学的方向做修订和完善</a:t>
              </a:r>
              <a:r>
                <a:rPr lang="zh-CN" altLang="en-US" sz="1400" dirty="0" smtClean="0">
                  <a:latin typeface="微软雅黑" panose="020B0503020204020204" pitchFamily="34" charset="-122"/>
                  <a:ea typeface="微软雅黑" panose="020B0503020204020204" pitchFamily="34" charset="-122"/>
                </a:rPr>
                <a:t>。</a:t>
              </a:r>
              <a:endParaRPr lang="zh-CN" altLang="en-US" sz="1400" dirty="0"/>
            </a:p>
          </p:txBody>
        </p:sp>
        <p:sp>
          <p:nvSpPr>
            <p:cNvPr id="31" name="云形标注 30"/>
            <p:cNvSpPr/>
            <p:nvPr/>
          </p:nvSpPr>
          <p:spPr>
            <a:xfrm rot="268480">
              <a:off x="5848333" y="786016"/>
              <a:ext cx="3145061" cy="824627"/>
            </a:xfrm>
            <a:prstGeom prst="cloudCallout">
              <a:avLst>
                <a:gd name="adj1" fmla="val -70999"/>
                <a:gd name="adj2" fmla="val 51193"/>
              </a:avLst>
            </a:prstGeom>
            <a:solidFill>
              <a:srgbClr val="0081E2"/>
            </a:solidFill>
            <a:ln w="12700" cap="flat" cmpd="sng" algn="ctr">
              <a:noFill/>
              <a:prstDash val="solid"/>
              <a:miter lim="800000"/>
            </a:ln>
            <a:effectLst/>
          </p:spPr>
          <p:txBody>
            <a:bodyPr rot="0" spcFirstLastPara="0" vert="horz" wrap="square" lIns="62892" tIns="31446" rIns="62892" bIns="31446" numCol="1" spcCol="0" rtlCol="0" fromWordArt="0" anchor="ctr" anchorCtr="0" forceAA="0" compatLnSpc="1">
              <a:noAutofit/>
            </a:bodyPr>
            <a:lstStyle>
              <a:defPPr>
                <a:defRPr lang="zh-CN"/>
              </a:defPPr>
              <a:lvl1pPr marL="0" algn="l" defTabSz="1329055" rtl="0" eaLnBrk="1" latinLnBrk="0" hangingPunct="1">
                <a:defRPr sz="2600" kern="1200">
                  <a:solidFill>
                    <a:schemeClr val="tx1"/>
                  </a:solidFill>
                  <a:latin typeface="+mn-lt"/>
                  <a:ea typeface="+mn-ea"/>
                  <a:cs typeface="+mn-cs"/>
                </a:defRPr>
              </a:lvl1pPr>
              <a:lvl2pPr marL="664845" algn="l" defTabSz="1329055" rtl="0" eaLnBrk="1" latinLnBrk="0" hangingPunct="1">
                <a:defRPr sz="2600" kern="1200">
                  <a:solidFill>
                    <a:schemeClr val="tx1"/>
                  </a:solidFill>
                  <a:latin typeface="+mn-lt"/>
                  <a:ea typeface="+mn-ea"/>
                  <a:cs typeface="+mn-cs"/>
                </a:defRPr>
              </a:lvl2pPr>
              <a:lvl3pPr marL="1329055" algn="l" defTabSz="1329055" rtl="0" eaLnBrk="1" latinLnBrk="0" hangingPunct="1">
                <a:defRPr sz="2600" kern="1200">
                  <a:solidFill>
                    <a:schemeClr val="tx1"/>
                  </a:solidFill>
                  <a:latin typeface="+mn-lt"/>
                  <a:ea typeface="+mn-ea"/>
                  <a:cs typeface="+mn-cs"/>
                </a:defRPr>
              </a:lvl3pPr>
              <a:lvl4pPr marL="1993900" algn="l" defTabSz="1329055" rtl="0" eaLnBrk="1" latinLnBrk="0" hangingPunct="1">
                <a:defRPr sz="2600" kern="1200">
                  <a:solidFill>
                    <a:schemeClr val="tx1"/>
                  </a:solidFill>
                  <a:latin typeface="+mn-lt"/>
                  <a:ea typeface="+mn-ea"/>
                  <a:cs typeface="+mn-cs"/>
                </a:defRPr>
              </a:lvl4pPr>
              <a:lvl5pPr marL="2658745" algn="l" defTabSz="1329055" rtl="0" eaLnBrk="1" latinLnBrk="0" hangingPunct="1">
                <a:defRPr sz="2600" kern="1200">
                  <a:solidFill>
                    <a:schemeClr val="tx1"/>
                  </a:solidFill>
                  <a:latin typeface="+mn-lt"/>
                  <a:ea typeface="+mn-ea"/>
                  <a:cs typeface="+mn-cs"/>
                </a:defRPr>
              </a:lvl5pPr>
              <a:lvl6pPr marL="3323590" algn="l" defTabSz="1329055" rtl="0" eaLnBrk="1" latinLnBrk="0" hangingPunct="1">
                <a:defRPr sz="2600" kern="1200">
                  <a:solidFill>
                    <a:schemeClr val="tx1"/>
                  </a:solidFill>
                  <a:latin typeface="+mn-lt"/>
                  <a:ea typeface="+mn-ea"/>
                  <a:cs typeface="+mn-cs"/>
                </a:defRPr>
              </a:lvl6pPr>
              <a:lvl7pPr marL="3987800" algn="l" defTabSz="1329055" rtl="0" eaLnBrk="1" latinLnBrk="0" hangingPunct="1">
                <a:defRPr sz="2600" kern="1200">
                  <a:solidFill>
                    <a:schemeClr val="tx1"/>
                  </a:solidFill>
                  <a:latin typeface="+mn-lt"/>
                  <a:ea typeface="+mn-ea"/>
                  <a:cs typeface="+mn-cs"/>
                </a:defRPr>
              </a:lvl7pPr>
              <a:lvl8pPr marL="4652645" algn="l" defTabSz="1329055" rtl="0" eaLnBrk="1" latinLnBrk="0" hangingPunct="1">
                <a:defRPr sz="2600" kern="1200">
                  <a:solidFill>
                    <a:schemeClr val="tx1"/>
                  </a:solidFill>
                  <a:latin typeface="+mn-lt"/>
                  <a:ea typeface="+mn-ea"/>
                  <a:cs typeface="+mn-cs"/>
                </a:defRPr>
              </a:lvl8pPr>
              <a:lvl9pPr marL="5317490" algn="l" defTabSz="1329055" rtl="0" eaLnBrk="1" latinLnBrk="0" hangingPunct="1">
                <a:defRPr sz="2600" kern="1200">
                  <a:solidFill>
                    <a:schemeClr val="tx1"/>
                  </a:solidFill>
                  <a:latin typeface="+mn-lt"/>
                  <a:ea typeface="+mn-ea"/>
                  <a:cs typeface="+mn-cs"/>
                </a:defRPr>
              </a:lvl9pPr>
            </a:lstStyle>
            <a:p>
              <a:pPr algn="ctr" defTabSz="628924">
                <a:defRPr/>
              </a:pPr>
              <a:r>
                <a:rPr lang="zh-CN" altLang="en-US" sz="1200" b="1" kern="0" dirty="0" smtClean="0">
                  <a:solidFill>
                    <a:schemeClr val="bg1"/>
                  </a:solidFill>
                  <a:latin typeface="微软雅黑" panose="020B0503020204020204" pitchFamily="34" charset="-122"/>
                  <a:ea typeface="微软雅黑" panose="020B0503020204020204" pitchFamily="34" charset="-122"/>
                </a:rPr>
                <a:t>建议：编制</a:t>
              </a:r>
              <a:r>
                <a:rPr lang="en-US" altLang="zh-CN" sz="1200" b="1" kern="0" dirty="0" smtClean="0">
                  <a:solidFill>
                    <a:schemeClr val="bg1"/>
                  </a:solidFill>
                  <a:latin typeface="微软雅黑" panose="020B0503020204020204" pitchFamily="34" charset="-122"/>
                  <a:ea typeface="微软雅黑" panose="020B0503020204020204" pitchFamily="34" charset="-122"/>
                </a:rPr>
                <a:t>《</a:t>
              </a:r>
              <a:r>
                <a:rPr lang="zh-CN" altLang="en-US" sz="1200" b="1" kern="0" dirty="0" smtClean="0">
                  <a:solidFill>
                    <a:schemeClr val="bg1"/>
                  </a:solidFill>
                  <a:latin typeface="微软雅黑" panose="020B0503020204020204" pitchFamily="34" charset="-122"/>
                  <a:ea typeface="微软雅黑" panose="020B0503020204020204" pitchFamily="34" charset="-122"/>
                </a:rPr>
                <a:t>优质校项目预期成果及建设进度一览表</a:t>
              </a:r>
              <a:r>
                <a:rPr lang="en-US" altLang="zh-CN" sz="1200" b="1" kern="0" dirty="0" smtClean="0">
                  <a:solidFill>
                    <a:schemeClr val="bg1"/>
                  </a:solidFill>
                  <a:latin typeface="微软雅黑" panose="020B0503020204020204" pitchFamily="34" charset="-122"/>
                  <a:ea typeface="微软雅黑" panose="020B0503020204020204" pitchFamily="34" charset="-122"/>
                </a:rPr>
                <a:t>》</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grpSp>
      <p:sp>
        <p:nvSpPr>
          <p:cNvPr id="29" name="TextBox 28"/>
          <p:cNvSpPr txBox="1"/>
          <p:nvPr/>
        </p:nvSpPr>
        <p:spPr>
          <a:xfrm>
            <a:off x="136765" y="706217"/>
            <a:ext cx="3155685" cy="369332"/>
          </a:xfrm>
          <a:prstGeom prst="rect">
            <a:avLst/>
          </a:prstGeom>
          <a:noFill/>
        </p:spPr>
        <p:txBody>
          <a:bodyPr wrap="square" rtlCol="0">
            <a:spAutoFit/>
          </a:bodyPr>
          <a:lstStyle/>
          <a:p>
            <a:r>
              <a:rPr lang="en-US" altLang="zh-CN" b="1" dirty="0" smtClean="0">
                <a:solidFill>
                  <a:srgbClr val="C00000"/>
                </a:solidFill>
                <a:latin typeface="微软雅黑" pitchFamily="34" charset="-122"/>
                <a:ea typeface="微软雅黑" pitchFamily="34" charset="-122"/>
                <a:sym typeface="微软雅黑" panose="020B0503020204020204" pitchFamily="34" charset="-122"/>
              </a:rPr>
              <a:t>2. </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任务</a:t>
            </a:r>
            <a:r>
              <a:rPr lang="zh-CN" altLang="en-US" b="1" dirty="0">
                <a:solidFill>
                  <a:srgbClr val="C00000"/>
                </a:solidFill>
                <a:latin typeface="微软雅黑" pitchFamily="34" charset="-122"/>
                <a:ea typeface="微软雅黑" pitchFamily="34" charset="-122"/>
                <a:sym typeface="微软雅黑" panose="020B0503020204020204" pitchFamily="34" charset="-122"/>
              </a:rPr>
              <a:t>书与实施</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方案编写</a:t>
            </a:r>
            <a:endParaRPr lang="zh-CN" altLang="en-US" b="1" dirty="0">
              <a:solidFill>
                <a:srgbClr val="C00000"/>
              </a:solidFill>
              <a:latin typeface="微软雅黑" pitchFamily="34" charset="-122"/>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2908303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29</a:t>
            </a:r>
            <a:endParaRPr lang="zh-CN" altLang="en-US" sz="1500" b="1" dirty="0">
              <a:solidFill>
                <a:prstClr val="white"/>
              </a:solidFill>
            </a:endParaRPr>
          </a:p>
        </p:txBody>
      </p:sp>
      <p:cxnSp>
        <p:nvCxnSpPr>
          <p:cNvPr id="32" name="直接连接符 31"/>
          <p:cNvCxnSpPr/>
          <p:nvPr/>
        </p:nvCxnSpPr>
        <p:spPr>
          <a:xfrm flipV="1">
            <a:off x="1768416" y="389548"/>
            <a:ext cx="9861609" cy="15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8" name="表格 117"/>
          <p:cNvGraphicFramePr>
            <a:graphicFrameLocks noGrp="1"/>
          </p:cNvGraphicFramePr>
          <p:nvPr>
            <p:extLst>
              <p:ext uri="{D42A27DB-BD31-4B8C-83A1-F6EECF244321}">
                <p14:modId xmlns:p14="http://schemas.microsoft.com/office/powerpoint/2010/main" val="1956104699"/>
              </p:ext>
            </p:extLst>
          </p:nvPr>
        </p:nvGraphicFramePr>
        <p:xfrm>
          <a:off x="2380144" y="3031237"/>
          <a:ext cx="7296811" cy="3072384"/>
        </p:xfrm>
        <a:graphic>
          <a:graphicData uri="http://schemas.openxmlformats.org/drawingml/2006/table">
            <a:tbl>
              <a:tblPr firstRow="1" bandRow="1"/>
              <a:tblGrid>
                <a:gridCol w="754843"/>
                <a:gridCol w="973351"/>
                <a:gridCol w="3072341"/>
                <a:gridCol w="2496276"/>
              </a:tblGrid>
              <a:tr h="27432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阶段</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hMerge="1">
                  <a:txBody>
                    <a:bodyPr/>
                    <a:lstStyle/>
                    <a:p>
                      <a:endParaRPr lang="zh-CN" altLang="en-US" dirty="0"/>
                    </a:p>
                  </a:txBody>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时间（工作日）</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r>
              <a:tr h="310896">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调研</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dirty="0" smtClean="0">
                          <a:latin typeface="微软雅黑" panose="020B0503020204020204" pitchFamily="34" charset="-122"/>
                          <a:ea typeface="微软雅黑" panose="020B0503020204020204" pitchFamily="34" charset="-122"/>
                        </a:rPr>
                        <a:t>5-8</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10896">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对标</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hMerge="1">
                  <a:txBody>
                    <a:bodyPr/>
                    <a:lstStyle/>
                    <a:p>
                      <a:endParaRPr lang="zh-CN" altLang="en-US" dirty="0"/>
                    </a:p>
                  </a:txBody>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dirty="0" smtClean="0">
                          <a:latin typeface="微软雅黑" panose="020B0503020204020204" pitchFamily="34" charset="-122"/>
                          <a:ea typeface="微软雅黑" panose="020B0503020204020204" pitchFamily="34" charset="-122"/>
                        </a:rPr>
                        <a:t>10-15</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310896">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3</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诊断</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vMerge="1">
                  <a:txBody>
                    <a:bodyPr/>
                    <a:lstStyle/>
                    <a:p>
                      <a:endParaRPr lang="zh-CN" altLang="en-US" dirty="0"/>
                    </a:p>
                  </a:txBody>
                  <a:tcPr/>
                </a:tc>
              </a:tr>
              <a:tr h="274320">
                <a:tc rowSpan="4">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rowSpan="4">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方案输出</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顶层设计（发展规划、诊断报告等）</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10-20</a:t>
                      </a:r>
                      <a:endParaRPr lang="zh-CN" altLang="en-US" sz="1200" dirty="0" smtClean="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74320">
                <a:tc vMerge="1">
                  <a:txBody>
                    <a:bodyPr/>
                    <a:lstStyle/>
                    <a:p>
                      <a:endParaRPr lang="zh-CN" altLang="en-US" dirty="0"/>
                    </a:p>
                  </a:txBody>
                  <a:tcPr/>
                </a:tc>
                <a:tc v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专项评估报告</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dirty="0" smtClean="0">
                          <a:latin typeface="微软雅黑" panose="020B0503020204020204" pitchFamily="34" charset="-122"/>
                          <a:ea typeface="微软雅黑" panose="020B0503020204020204" pitchFamily="34" charset="-122"/>
                        </a:rPr>
                        <a:t>10-15</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74320">
                <a:tc vMerge="1">
                  <a:txBody>
                    <a:bodyPr/>
                    <a:lstStyle/>
                    <a:p>
                      <a:endParaRPr lang="zh-CN" altLang="en-US" dirty="0"/>
                    </a:p>
                  </a:txBody>
                  <a:tcPr/>
                </a:tc>
                <a:tc v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专项建设方案</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15-20</a:t>
                      </a:r>
                      <a:endParaRPr lang="zh-CN" altLang="en-US" sz="1200" dirty="0" smtClean="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74320">
                <a:tc vMerge="1">
                  <a:txBody>
                    <a:bodyP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70C0"/>
                    </a:solidFill>
                  </a:tcPr>
                </a:tc>
                <a:tc vMerge="1">
                  <a:txBody>
                    <a:bodyPr/>
                    <a:lstStyle/>
                    <a:p>
                      <a:pPr algn="ctr"/>
                      <a:endParaRPr lang="zh-CN" altLang="en-US" sz="1200" b="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r>
                        <a:rPr lang="zh-CN" altLang="en-US" sz="1200" b="0" dirty="0" smtClean="0">
                          <a:latin typeface="微软雅黑" panose="020B0503020204020204" pitchFamily="34" charset="-122"/>
                          <a:ea typeface="微软雅黑" panose="020B0503020204020204" pitchFamily="34" charset="-122"/>
                        </a:rPr>
                        <a:t>检查验收方案</a:t>
                      </a:r>
                      <a:endParaRPr lang="zh-CN" altLang="en-US" sz="1200" b="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15-20</a:t>
                      </a:r>
                      <a:endParaRPr lang="zh-CN" altLang="en-US" sz="1200" dirty="0" smtClean="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45720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5</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建设实施</a:t>
                      </a:r>
                      <a:endParaRPr lang="en-US" altLang="zh-CN" sz="1200" b="0" dirty="0" smtClean="0">
                        <a:latin typeface="微软雅黑" panose="020B0503020204020204" pitchFamily="34" charset="-122"/>
                        <a:ea typeface="微软雅黑" panose="020B0503020204020204" pitchFamily="34" charset="-122"/>
                      </a:endParaRPr>
                    </a:p>
                    <a:p>
                      <a:pPr algn="ctr"/>
                      <a:r>
                        <a:rPr lang="zh-CN" altLang="en-US" sz="1200" b="0" dirty="0" smtClean="0">
                          <a:latin typeface="微软雅黑" panose="020B0503020204020204" pitchFamily="34" charset="-122"/>
                          <a:ea typeface="微软雅黑" panose="020B0503020204020204" pitchFamily="34" charset="-122"/>
                        </a:rPr>
                        <a:t>（由各事业部实施落地）</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视具体情况而定</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10896">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6</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持续运营或跟进</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hMerge="1">
                  <a:txBody>
                    <a:bodyPr/>
                    <a:lstStyle/>
                    <a:p>
                      <a:endParaRPr lang="zh-CN" altLang="en-US"/>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持续</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bl>
          </a:graphicData>
        </a:graphic>
      </p:graphicFrame>
      <p:grpSp>
        <p:nvGrpSpPr>
          <p:cNvPr id="119" name="组合 118"/>
          <p:cNvGrpSpPr/>
          <p:nvPr/>
        </p:nvGrpSpPr>
        <p:grpSpPr>
          <a:xfrm>
            <a:off x="2546127" y="1510854"/>
            <a:ext cx="6597596" cy="1512168"/>
            <a:chOff x="1267125" y="927499"/>
            <a:chExt cx="6597596" cy="1512168"/>
          </a:xfrm>
        </p:grpSpPr>
        <p:sp>
          <p:nvSpPr>
            <p:cNvPr id="120" name="燕尾形箭头 119"/>
            <p:cNvSpPr/>
            <p:nvPr/>
          </p:nvSpPr>
          <p:spPr>
            <a:xfrm>
              <a:off x="1267125" y="1359546"/>
              <a:ext cx="6597596" cy="576063"/>
            </a:xfrm>
            <a:prstGeom prst="notchedRightArrow">
              <a:avLst/>
            </a:prstGeom>
            <a:solidFill>
              <a:srgbClr val="1F497D">
                <a:lumMod val="20000"/>
                <a:lumOff val="80000"/>
              </a:srgbClr>
            </a:solidFill>
            <a:ln>
              <a:noFill/>
            </a:ln>
            <a:effectLst/>
          </p:spPr>
        </p:sp>
        <p:grpSp>
          <p:nvGrpSpPr>
            <p:cNvPr id="121" name="组合 120"/>
            <p:cNvGrpSpPr/>
            <p:nvPr/>
          </p:nvGrpSpPr>
          <p:grpSpPr>
            <a:xfrm>
              <a:off x="1267344" y="943402"/>
              <a:ext cx="1432448" cy="512448"/>
              <a:chOff x="219" y="15903"/>
              <a:chExt cx="1047140" cy="512448"/>
            </a:xfrm>
          </p:grpSpPr>
          <p:sp>
            <p:nvSpPr>
              <p:cNvPr id="139" name="矩形 138"/>
              <p:cNvSpPr/>
              <p:nvPr/>
            </p:nvSpPr>
            <p:spPr>
              <a:xfrm>
                <a:off x="219" y="15903"/>
                <a:ext cx="1047140" cy="512448"/>
              </a:xfrm>
              <a:prstGeom prst="rect">
                <a:avLst/>
              </a:prstGeom>
              <a:noFill/>
              <a:ln>
                <a:noFill/>
              </a:ln>
              <a:effectLst/>
            </p:spPr>
          </p:sp>
          <p:sp>
            <p:nvSpPr>
              <p:cNvPr id="140" name="矩形 139"/>
              <p:cNvSpPr/>
              <p:nvPr/>
            </p:nvSpPr>
            <p:spPr>
              <a:xfrm>
                <a:off x="219" y="15903"/>
                <a:ext cx="1047140" cy="512448"/>
              </a:xfrm>
              <a:prstGeom prst="rect">
                <a:avLst/>
              </a:prstGeom>
              <a:noFill/>
              <a:ln>
                <a:noFill/>
              </a:ln>
              <a:effectLst/>
            </p:spPr>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调研：</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defRPr/>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5-8</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工作日</a:t>
                </a:r>
              </a:p>
            </p:txBody>
          </p:sp>
        </p:grpSp>
        <p:sp>
          <p:nvSpPr>
            <p:cNvPr id="122" name="椭圆 121"/>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p>
        <p:grpSp>
          <p:nvGrpSpPr>
            <p:cNvPr id="123" name="组合 122"/>
            <p:cNvGrpSpPr/>
            <p:nvPr/>
          </p:nvGrpSpPr>
          <p:grpSpPr>
            <a:xfrm>
              <a:off x="2423850" y="1791594"/>
              <a:ext cx="1653624" cy="648073"/>
              <a:chOff x="1156725" y="864095"/>
              <a:chExt cx="1297349" cy="648073"/>
            </a:xfrm>
          </p:grpSpPr>
          <p:sp>
            <p:nvSpPr>
              <p:cNvPr id="137" name="矩形 136"/>
              <p:cNvSpPr/>
              <p:nvPr/>
            </p:nvSpPr>
            <p:spPr>
              <a:xfrm>
                <a:off x="1156725" y="864095"/>
                <a:ext cx="1120391" cy="576063"/>
              </a:xfrm>
              <a:prstGeom prst="rect">
                <a:avLst/>
              </a:prstGeom>
              <a:noFill/>
              <a:ln>
                <a:noFill/>
              </a:ln>
              <a:effectLst/>
            </p:spPr>
          </p:sp>
          <p:sp>
            <p:nvSpPr>
              <p:cNvPr id="138" name="矩形 137"/>
              <p:cNvSpPr/>
              <p:nvPr/>
            </p:nvSpPr>
            <p:spPr>
              <a:xfrm>
                <a:off x="1156725" y="936105"/>
                <a:ext cx="1297349" cy="576063"/>
              </a:xfrm>
              <a:prstGeom prst="rect">
                <a:avLst/>
              </a:prstGeom>
              <a:noFill/>
              <a:ln>
                <a:noFill/>
              </a:ln>
              <a:effectLst/>
            </p:spPr>
            <p:txBody>
              <a:bodyPr spcFirstLastPara="0" vert="horz" wrap="square" lIns="71120" tIns="71120" rIns="71120" bIns="71120" numCol="1" spcCol="1270" anchor="t" anchorCtr="0">
                <a:noAutofit/>
              </a:bodyPr>
              <a:lstStyle/>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对标与诊断：</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defRPr/>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15-20</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个工作日</a:t>
                </a:r>
              </a:p>
            </p:txBody>
          </p:sp>
        </p:grpSp>
        <p:sp>
          <p:nvSpPr>
            <p:cNvPr id="124" name="椭圆 123"/>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p>
        <p:grpSp>
          <p:nvGrpSpPr>
            <p:cNvPr id="125" name="组合 124"/>
            <p:cNvGrpSpPr/>
            <p:nvPr/>
          </p:nvGrpSpPr>
          <p:grpSpPr>
            <a:xfrm>
              <a:off x="3677815" y="928381"/>
              <a:ext cx="1647797" cy="572532"/>
              <a:chOff x="2410690" y="882"/>
              <a:chExt cx="1647797" cy="572532"/>
            </a:xfrm>
          </p:grpSpPr>
          <p:sp>
            <p:nvSpPr>
              <p:cNvPr id="135" name="矩形 134"/>
              <p:cNvSpPr/>
              <p:nvPr/>
            </p:nvSpPr>
            <p:spPr>
              <a:xfrm>
                <a:off x="2410690" y="882"/>
                <a:ext cx="1392788" cy="572532"/>
              </a:xfrm>
              <a:prstGeom prst="rect">
                <a:avLst/>
              </a:prstGeom>
              <a:noFill/>
              <a:ln>
                <a:noFill/>
              </a:ln>
              <a:effectLst/>
            </p:spPr>
          </p:sp>
          <p:sp>
            <p:nvSpPr>
              <p:cNvPr id="136" name="矩形 135"/>
              <p:cNvSpPr/>
              <p:nvPr/>
            </p:nvSpPr>
            <p:spPr>
              <a:xfrm>
                <a:off x="2410690" y="882"/>
                <a:ext cx="1647797" cy="527470"/>
              </a:xfrm>
              <a:prstGeom prst="rect">
                <a:avLst/>
              </a:prstGeom>
              <a:noFill/>
              <a:ln>
                <a:noFill/>
              </a:ln>
              <a:effectLst/>
            </p:spPr>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方案输出：</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defRPr/>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10-15</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个工作日</a:t>
                </a:r>
              </a:p>
            </p:txBody>
          </p:sp>
        </p:grpSp>
        <p:sp>
          <p:nvSpPr>
            <p:cNvPr id="126" name="椭圆 125"/>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p>
        <p:grpSp>
          <p:nvGrpSpPr>
            <p:cNvPr id="127" name="组合 126"/>
            <p:cNvGrpSpPr/>
            <p:nvPr/>
          </p:nvGrpSpPr>
          <p:grpSpPr>
            <a:xfrm>
              <a:off x="5128416" y="1791594"/>
              <a:ext cx="1603823" cy="648073"/>
              <a:chOff x="3861292" y="864095"/>
              <a:chExt cx="1132074" cy="648073"/>
            </a:xfrm>
          </p:grpSpPr>
          <p:sp>
            <p:nvSpPr>
              <p:cNvPr id="133" name="矩形 132"/>
              <p:cNvSpPr/>
              <p:nvPr/>
            </p:nvSpPr>
            <p:spPr>
              <a:xfrm>
                <a:off x="3861292" y="864095"/>
                <a:ext cx="1132074" cy="576063"/>
              </a:xfrm>
              <a:prstGeom prst="rect">
                <a:avLst/>
              </a:prstGeom>
              <a:noFill/>
              <a:ln>
                <a:noFill/>
              </a:ln>
              <a:effectLst/>
            </p:spPr>
          </p:sp>
          <p:sp>
            <p:nvSpPr>
              <p:cNvPr id="134" name="矩形 133"/>
              <p:cNvSpPr/>
              <p:nvPr/>
            </p:nvSpPr>
            <p:spPr>
              <a:xfrm>
                <a:off x="3861292" y="936105"/>
                <a:ext cx="1132074" cy="576063"/>
              </a:xfrm>
              <a:prstGeom prst="rect">
                <a:avLst/>
              </a:prstGeom>
              <a:noFill/>
              <a:ln>
                <a:noFill/>
              </a:ln>
              <a:effectLst/>
            </p:spPr>
            <p:txBody>
              <a:bodyPr spcFirstLastPara="0" vert="horz" wrap="square" lIns="71120" tIns="71120" rIns="71120" bIns="71120" numCol="1" spcCol="1270" anchor="t" anchorCtr="0">
                <a:noAutofit/>
              </a:bodyPr>
              <a:lstStyle/>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建设实施：</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视具体情况而定</a:t>
                </a:r>
              </a:p>
            </p:txBody>
          </p:sp>
        </p:grpSp>
        <p:grpSp>
          <p:nvGrpSpPr>
            <p:cNvPr id="128" name="组合 127"/>
            <p:cNvGrpSpPr/>
            <p:nvPr/>
          </p:nvGrpSpPr>
          <p:grpSpPr>
            <a:xfrm>
              <a:off x="6308712" y="927499"/>
              <a:ext cx="1431640" cy="576063"/>
              <a:chOff x="5041587" y="0"/>
              <a:chExt cx="1132074" cy="576063"/>
            </a:xfrm>
          </p:grpSpPr>
          <p:sp>
            <p:nvSpPr>
              <p:cNvPr id="131" name="矩形 130"/>
              <p:cNvSpPr/>
              <p:nvPr/>
            </p:nvSpPr>
            <p:spPr>
              <a:xfrm>
                <a:off x="5041587" y="0"/>
                <a:ext cx="1132074" cy="576063"/>
              </a:xfrm>
              <a:prstGeom prst="rect">
                <a:avLst/>
              </a:prstGeom>
              <a:noFill/>
              <a:ln>
                <a:noFill/>
              </a:ln>
              <a:effectLst/>
            </p:spPr>
          </p:sp>
          <p:sp>
            <p:nvSpPr>
              <p:cNvPr id="132" name="矩形 131"/>
              <p:cNvSpPr/>
              <p:nvPr/>
            </p:nvSpPr>
            <p:spPr>
              <a:xfrm>
                <a:off x="5041587" y="0"/>
                <a:ext cx="1132074" cy="576063"/>
              </a:xfrm>
              <a:prstGeom prst="rect">
                <a:avLst/>
              </a:prstGeom>
              <a:noFill/>
              <a:ln>
                <a:noFill/>
              </a:ln>
              <a:effectLst/>
            </p:spPr>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持续运营</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或跟进：</a:t>
                </a:r>
              </a:p>
            </p:txBody>
          </p:sp>
        </p:grpSp>
        <p:sp>
          <p:nvSpPr>
            <p:cNvPr id="129" name="椭圆 128"/>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p>
        <p:sp>
          <p:nvSpPr>
            <p:cNvPr id="130" name="椭圆 129"/>
            <p:cNvSpPr/>
            <p:nvPr/>
          </p:nvSpPr>
          <p:spPr>
            <a:xfrm>
              <a:off x="7011265" y="1575570"/>
              <a:ext cx="144015" cy="144015"/>
            </a:xfrm>
            <a:prstGeom prst="ellipse">
              <a:avLst/>
            </a:prstGeom>
            <a:solidFill>
              <a:srgbClr val="4F81BD">
                <a:shade val="50000"/>
                <a:hueOff val="144575"/>
                <a:satOff val="-3024"/>
                <a:lumOff val="16825"/>
                <a:alphaOff val="0"/>
              </a:srgbClr>
            </a:solidFill>
            <a:ln w="25400" cap="flat" cmpd="sng" algn="ctr">
              <a:solidFill>
                <a:sysClr val="window" lastClr="FFFFFF">
                  <a:hueOff val="0"/>
                  <a:satOff val="0"/>
                  <a:lumOff val="0"/>
                  <a:alphaOff val="0"/>
                </a:sysClr>
              </a:solidFill>
              <a:prstDash val="solid"/>
            </a:ln>
            <a:effectLst/>
          </p:spPr>
        </p:sp>
      </p:grpSp>
      <p:sp>
        <p:nvSpPr>
          <p:cNvPr id="33" name="TextBox 32"/>
          <p:cNvSpPr txBox="1"/>
          <p:nvPr/>
        </p:nvSpPr>
        <p:spPr>
          <a:xfrm>
            <a:off x="110011" y="690647"/>
            <a:ext cx="2590442" cy="369332"/>
          </a:xfrm>
          <a:prstGeom prst="rect">
            <a:avLst/>
          </a:prstGeom>
          <a:noFill/>
        </p:spPr>
        <p:txBody>
          <a:bodyPr wrap="square" rtlCol="0">
            <a:spAutoFit/>
          </a:bodyPr>
          <a:lstStyle/>
          <a:p>
            <a:r>
              <a:rPr lang="en-US" altLang="zh-CN" b="1" dirty="0" smtClean="0">
                <a:solidFill>
                  <a:srgbClr val="C00000"/>
                </a:solidFill>
                <a:latin typeface="微软雅黑" pitchFamily="34" charset="-122"/>
                <a:ea typeface="微软雅黑" pitchFamily="34" charset="-122"/>
                <a:sym typeface="微软雅黑" panose="020B0503020204020204" pitchFamily="34" charset="-122"/>
              </a:rPr>
              <a:t>3. </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项目</a:t>
            </a:r>
            <a:r>
              <a:rPr lang="zh-CN" altLang="en-US" b="1" dirty="0">
                <a:solidFill>
                  <a:srgbClr val="C00000"/>
                </a:solidFill>
                <a:latin typeface="微软雅黑" pitchFamily="34" charset="-122"/>
                <a:ea typeface="微软雅黑" pitchFamily="34" charset="-122"/>
                <a:sym typeface="微软雅黑" panose="020B0503020204020204" pitchFamily="34" charset="-122"/>
              </a:rPr>
              <a:t>推进时间</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节点</a:t>
            </a:r>
            <a:endParaRPr lang="zh-CN" altLang="en-US" b="1" dirty="0">
              <a:solidFill>
                <a:srgbClr val="C00000"/>
              </a:solidFill>
              <a:latin typeface="微软雅黑" pitchFamily="34" charset="-122"/>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3797535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97773" y="1404476"/>
            <a:ext cx="10551277" cy="4970110"/>
            <a:chOff x="897773" y="1614026"/>
            <a:chExt cx="10551277" cy="4970110"/>
          </a:xfrm>
        </p:grpSpPr>
        <p:grpSp>
          <p:nvGrpSpPr>
            <p:cNvPr id="23" name="Group 39"/>
            <p:cNvGrpSpPr/>
            <p:nvPr/>
          </p:nvGrpSpPr>
          <p:grpSpPr>
            <a:xfrm>
              <a:off x="3392215" y="1614026"/>
              <a:ext cx="5407569" cy="4970110"/>
              <a:chOff x="3392215" y="1614026"/>
              <a:chExt cx="5407569" cy="4970110"/>
            </a:xfrm>
          </p:grpSpPr>
          <p:sp>
            <p:nvSpPr>
              <p:cNvPr id="71"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0"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9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10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24" name="Group 40"/>
            <p:cNvGrpSpPr/>
            <p:nvPr/>
          </p:nvGrpSpPr>
          <p:grpSpPr>
            <a:xfrm>
              <a:off x="897773" y="2284673"/>
              <a:ext cx="3102977" cy="902063"/>
              <a:chOff x="897773" y="2284673"/>
              <a:chExt cx="3102977" cy="902063"/>
            </a:xfrm>
          </p:grpSpPr>
          <p:sp>
            <p:nvSpPr>
              <p:cNvPr id="69" name="TextBox 58"/>
              <p:cNvSpPr txBox="1"/>
              <p:nvPr/>
            </p:nvSpPr>
            <p:spPr>
              <a:xfrm>
                <a:off x="1655747" y="2284673"/>
                <a:ext cx="162626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70" name="Rectangle 59"/>
              <p:cNvSpPr/>
              <p:nvPr/>
            </p:nvSpPr>
            <p:spPr>
              <a:xfrm>
                <a:off x="897773" y="2637675"/>
                <a:ext cx="3102977" cy="5490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smtClean="0">
                    <a:solidFill>
                      <a:srgbClr val="FF0000"/>
                    </a:solidFill>
                    <a:latin typeface="微软雅黑" pitchFamily="34" charset="-122"/>
                    <a:ea typeface="微软雅黑" pitchFamily="34" charset="-122"/>
                  </a:rPr>
                  <a:t>立项申报制订</a:t>
                </a:r>
                <a:r>
                  <a:rPr lang="zh-CN" altLang="en-US" sz="1200" dirty="0">
                    <a:solidFill>
                      <a:srgbClr val="FF0000"/>
                    </a:solidFill>
                    <a:latin typeface="微软雅黑" panose="020B0503020204020204" pitchFamily="34" charset="-122"/>
                    <a:ea typeface="微软雅黑" panose="020B0503020204020204" pitchFamily="34" charset="-122"/>
                  </a:rPr>
                  <a:t>、修订规划方案、立项申报书</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lnSpc>
                    <a:spcPct val="130000"/>
                  </a:lnSpc>
                </a:pPr>
                <a:endParaRPr lang="en-US" altLang="zh-CN" sz="1200" dirty="0">
                  <a:latin typeface="微软雅黑" panose="020B0503020204020204" pitchFamily="34" charset="-122"/>
                  <a:ea typeface="微软雅黑" panose="020B0503020204020204" pitchFamily="34" charset="-122"/>
                </a:endParaRPr>
              </a:p>
            </p:txBody>
          </p:sp>
        </p:grpSp>
        <p:grpSp>
          <p:nvGrpSpPr>
            <p:cNvPr id="25" name="Group 60"/>
            <p:cNvGrpSpPr/>
            <p:nvPr/>
          </p:nvGrpSpPr>
          <p:grpSpPr>
            <a:xfrm>
              <a:off x="1951067" y="1909742"/>
              <a:ext cx="277647" cy="276818"/>
              <a:chOff x="2138511" y="2464802"/>
              <a:chExt cx="354012" cy="352956"/>
            </a:xfrm>
            <a:solidFill>
              <a:schemeClr val="accent1"/>
            </a:solidFill>
          </p:grpSpPr>
          <p:sp>
            <p:nvSpPr>
              <p:cNvPr id="67"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8"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9" name="Group 41"/>
            <p:cNvGrpSpPr/>
            <p:nvPr/>
          </p:nvGrpSpPr>
          <p:grpSpPr>
            <a:xfrm>
              <a:off x="897773" y="3828710"/>
              <a:ext cx="2494442" cy="661998"/>
              <a:chOff x="897773" y="3828710"/>
              <a:chExt cx="2494442" cy="661998"/>
            </a:xfrm>
          </p:grpSpPr>
          <p:sp>
            <p:nvSpPr>
              <p:cNvPr id="65" name="TextBox 63"/>
              <p:cNvSpPr txBox="1"/>
              <p:nvPr/>
            </p:nvSpPr>
            <p:spPr>
              <a:xfrm>
                <a:off x="1535896" y="3828710"/>
                <a:ext cx="11079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66" name="Rectangle 64"/>
              <p:cNvSpPr/>
              <p:nvPr/>
            </p:nvSpPr>
            <p:spPr>
              <a:xfrm>
                <a:off x="897773" y="4181713"/>
                <a:ext cx="2494442" cy="308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29355">
                  <a:lnSpc>
                    <a:spcPct val="130000"/>
                  </a:lnSpc>
                  <a:defRPr/>
                </a:pPr>
                <a:r>
                  <a:rPr lang="zh-CN" altLang="en-US" sz="1200" dirty="0" smtClean="0">
                    <a:solidFill>
                      <a:srgbClr val="FF0000"/>
                    </a:solidFill>
                    <a:latin typeface="微软雅黑" panose="020B0503020204020204" pitchFamily="34" charset="-122"/>
                    <a:ea typeface="微软雅黑" panose="020B0503020204020204" pitchFamily="34" charset="-122"/>
                  </a:rPr>
                  <a:t>制订</a:t>
                </a:r>
                <a:r>
                  <a:rPr lang="zh-CN" altLang="en-US" sz="1200" dirty="0">
                    <a:solidFill>
                      <a:srgbClr val="FF0000"/>
                    </a:solidFill>
                    <a:latin typeface="微软雅黑" panose="020B0503020204020204" pitchFamily="34" charset="-122"/>
                    <a:ea typeface="微软雅黑" panose="020B0503020204020204" pitchFamily="34" charset="-122"/>
                  </a:rPr>
                  <a:t>、修订建设方案、任务书</a:t>
                </a:r>
                <a:endParaRPr lang="en-US" altLang="zh-CN" sz="1200" dirty="0">
                  <a:solidFill>
                    <a:srgbClr val="FF0000"/>
                  </a:solidFill>
                  <a:latin typeface="微软雅黑" panose="020B0503020204020204" pitchFamily="34" charset="-122"/>
                  <a:ea typeface="微软雅黑" panose="020B0503020204020204" pitchFamily="34" charset="-122"/>
                </a:endParaRPr>
              </a:p>
            </p:txBody>
          </p:sp>
        </p:grpSp>
        <p:grpSp>
          <p:nvGrpSpPr>
            <p:cNvPr id="37" name="Group 65"/>
            <p:cNvGrpSpPr/>
            <p:nvPr/>
          </p:nvGrpSpPr>
          <p:grpSpPr>
            <a:xfrm>
              <a:off x="1951067" y="3453780"/>
              <a:ext cx="277647" cy="276818"/>
              <a:chOff x="2138511" y="2464802"/>
              <a:chExt cx="354012" cy="352956"/>
            </a:xfrm>
            <a:solidFill>
              <a:schemeClr val="accent2"/>
            </a:solidFill>
          </p:grpSpPr>
          <p:sp>
            <p:nvSpPr>
              <p:cNvPr id="63"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4"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38" name="Group 52"/>
            <p:cNvGrpSpPr/>
            <p:nvPr/>
          </p:nvGrpSpPr>
          <p:grpSpPr>
            <a:xfrm>
              <a:off x="897773" y="5332293"/>
              <a:ext cx="2384237" cy="669013"/>
              <a:chOff x="897773" y="5332293"/>
              <a:chExt cx="2384237" cy="669013"/>
            </a:xfrm>
          </p:grpSpPr>
          <p:sp>
            <p:nvSpPr>
              <p:cNvPr id="58" name="TextBox 68"/>
              <p:cNvSpPr txBox="1"/>
              <p:nvPr/>
            </p:nvSpPr>
            <p:spPr>
              <a:xfrm>
                <a:off x="1315453" y="5332293"/>
                <a:ext cx="156966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62" name="Rectangle 69"/>
              <p:cNvSpPr/>
              <p:nvPr/>
            </p:nvSpPr>
            <p:spPr>
              <a:xfrm>
                <a:off x="897773" y="5724307"/>
                <a:ext cx="2384237"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anose="020B0503020204020204" pitchFamily="34" charset="-122"/>
                    <a:ea typeface="微软雅黑" panose="020B0503020204020204" pitchFamily="34" charset="-122"/>
                  </a:rPr>
                  <a:t>项目</a:t>
                </a:r>
                <a:r>
                  <a:rPr lang="zh-CN" altLang="en-US" sz="1200" dirty="0">
                    <a:solidFill>
                      <a:srgbClr val="FF0000"/>
                    </a:solidFill>
                    <a:latin typeface="微软雅黑" panose="020B0503020204020204" pitchFamily="34" charset="-122"/>
                    <a:ea typeface="微软雅黑" panose="020B0503020204020204" pitchFamily="34" charset="-122"/>
                  </a:rPr>
                  <a:t>建设流程</a:t>
                </a:r>
                <a:r>
                  <a:rPr lang="zh-CN" altLang="en-US" sz="1200" dirty="0" smtClean="0">
                    <a:solidFill>
                      <a:srgbClr val="FF0000"/>
                    </a:solidFill>
                    <a:latin typeface="微软雅黑" panose="020B0503020204020204" pitchFamily="34" charset="-122"/>
                    <a:ea typeface="微软雅黑" panose="020B0503020204020204" pitchFamily="34" charset="-122"/>
                  </a:rPr>
                  <a:t>培训</a:t>
                </a:r>
                <a:endParaRPr lang="en-GB" sz="1200" dirty="0">
                  <a:latin typeface="Arial" panose="020B0604020202020204" pitchFamily="34" charset="0"/>
                  <a:cs typeface="Arial" panose="020B0604020202020204" pitchFamily="34" charset="0"/>
                </a:endParaRPr>
              </a:p>
            </p:txBody>
          </p:sp>
        </p:grpSp>
        <p:grpSp>
          <p:nvGrpSpPr>
            <p:cNvPr id="39" name="Group 70"/>
            <p:cNvGrpSpPr/>
            <p:nvPr/>
          </p:nvGrpSpPr>
          <p:grpSpPr>
            <a:xfrm>
              <a:off x="1951067" y="4996374"/>
              <a:ext cx="277647" cy="276818"/>
              <a:chOff x="2138511" y="2464802"/>
              <a:chExt cx="354012" cy="352956"/>
            </a:xfrm>
            <a:solidFill>
              <a:schemeClr val="accent3"/>
            </a:solidFill>
          </p:grpSpPr>
          <p:sp>
            <p:nvSpPr>
              <p:cNvPr id="53"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4"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0" name="Group 74"/>
            <p:cNvGrpSpPr/>
            <p:nvPr/>
          </p:nvGrpSpPr>
          <p:grpSpPr>
            <a:xfrm>
              <a:off x="9907712" y="3446766"/>
              <a:ext cx="277647" cy="276818"/>
              <a:chOff x="2138511" y="2464802"/>
              <a:chExt cx="354012" cy="352956"/>
            </a:xfrm>
            <a:solidFill>
              <a:schemeClr val="accent4"/>
            </a:solidFill>
          </p:grpSpPr>
          <p:sp>
            <p:nvSpPr>
              <p:cNvPr id="51" name="Oval 7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2"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2" name="Group 79"/>
            <p:cNvGrpSpPr/>
            <p:nvPr/>
          </p:nvGrpSpPr>
          <p:grpSpPr>
            <a:xfrm>
              <a:off x="9907712" y="4990804"/>
              <a:ext cx="277647" cy="276818"/>
              <a:chOff x="2138511" y="2464802"/>
              <a:chExt cx="354012" cy="352956"/>
            </a:xfrm>
            <a:solidFill>
              <a:schemeClr val="tx2"/>
            </a:solidFill>
          </p:grpSpPr>
          <p:sp>
            <p:nvSpPr>
              <p:cNvPr id="47" name="Oval 8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48" name="Freeform 8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3" name="Group 42"/>
            <p:cNvGrpSpPr/>
            <p:nvPr/>
          </p:nvGrpSpPr>
          <p:grpSpPr>
            <a:xfrm>
              <a:off x="8424236" y="3757788"/>
              <a:ext cx="3024814" cy="1729030"/>
              <a:chOff x="8424236" y="3757788"/>
              <a:chExt cx="3024814" cy="1729030"/>
            </a:xfrm>
          </p:grpSpPr>
          <p:sp>
            <p:nvSpPr>
              <p:cNvPr id="44" name="TextBox 73"/>
              <p:cNvSpPr txBox="1"/>
              <p:nvPr/>
            </p:nvSpPr>
            <p:spPr>
              <a:xfrm>
                <a:off x="8799783" y="3757788"/>
                <a:ext cx="26492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46" name="Rectangle 82"/>
              <p:cNvSpPr/>
              <p:nvPr/>
            </p:nvSpPr>
            <p:spPr>
              <a:xfrm>
                <a:off x="8424236" y="4172612"/>
                <a:ext cx="2918575" cy="13142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55">
                  <a:lnSpc>
                    <a:spcPct val="130000"/>
                  </a:lnSpc>
                  <a:spcAft>
                    <a:spcPts val="600"/>
                  </a:spcAft>
                  <a:defRPr/>
                </a:pPr>
                <a:r>
                  <a:rPr lang="en-GB" altLang="zh-CN" sz="1200" dirty="0">
                    <a:latin typeface="微软雅黑" pitchFamily="34" charset="-122"/>
                    <a:ea typeface="微软雅黑" pitchFamily="34" charset="-122"/>
                  </a:rPr>
                  <a:t> </a:t>
                </a:r>
                <a:r>
                  <a:rPr lang="en-GB" altLang="zh-CN" sz="1200" dirty="0" smtClean="0">
                    <a:latin typeface="微软雅黑" pitchFamily="34" charset="-122"/>
                    <a:ea typeface="微软雅黑" pitchFamily="34" charset="-122"/>
                  </a:rPr>
                  <a:t>    </a:t>
                </a:r>
                <a:r>
                  <a:rPr lang="zh-CN" altLang="en-US" sz="1200" dirty="0" smtClean="0">
                    <a:solidFill>
                      <a:srgbClr val="FF0000"/>
                    </a:solidFill>
                    <a:latin typeface="微软雅黑" pitchFamily="34" charset="-122"/>
                    <a:ea typeface="微软雅黑" pitchFamily="34" charset="-122"/>
                  </a:rPr>
                  <a:t>项目建设（</a:t>
                </a:r>
                <a:r>
                  <a:rPr lang="zh-CN" altLang="en-US" sz="1200" dirty="0">
                    <a:solidFill>
                      <a:srgbClr val="FF0000"/>
                    </a:solidFill>
                    <a:latin typeface="微软雅黑" pitchFamily="34" charset="-122"/>
                    <a:ea typeface="微软雅黑" pitchFamily="34" charset="-122"/>
                  </a:rPr>
                  <a:t>调研、方案、人培方案、课程体系、课程教材、教学资源、实训室、师资管理培训、信息化、校园文化、教学诊改等）</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grpSp>
      </p:grpSp>
      <p:sp>
        <p:nvSpPr>
          <p:cNvPr id="117" name="Freeform 67"/>
          <p:cNvSpPr>
            <a:spLocks noEditPoints="1"/>
          </p:cNvSpPr>
          <p:nvPr/>
        </p:nvSpPr>
        <p:spPr bwMode="auto">
          <a:xfrm>
            <a:off x="9907711" y="1506881"/>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18" name="Oval 66"/>
          <p:cNvSpPr>
            <a:spLocks noChangeArrowheads="1"/>
          </p:cNvSpPr>
          <p:nvPr/>
        </p:nvSpPr>
        <p:spPr bwMode="auto">
          <a:xfrm>
            <a:off x="9979335" y="1574656"/>
            <a:ext cx="134408" cy="13468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1" name="TextBox 73"/>
          <p:cNvSpPr txBox="1"/>
          <p:nvPr/>
        </p:nvSpPr>
        <p:spPr>
          <a:xfrm>
            <a:off x="9525563" y="1804652"/>
            <a:ext cx="11079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122" name="Rectangle 82"/>
          <p:cNvSpPr/>
          <p:nvPr/>
        </p:nvSpPr>
        <p:spPr>
          <a:xfrm>
            <a:off x="8968615" y="2269519"/>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itchFamily="34" charset="-122"/>
                <a:ea typeface="微软雅黑" pitchFamily="34" charset="-122"/>
              </a:rPr>
              <a:t>项目</a:t>
            </a:r>
            <a:r>
              <a:rPr lang="zh-CN" altLang="en-US" sz="1200" dirty="0">
                <a:solidFill>
                  <a:srgbClr val="FF0000"/>
                </a:solidFill>
                <a:latin typeface="微软雅黑" pitchFamily="34" charset="-122"/>
                <a:ea typeface="微软雅黑" pitchFamily="34" charset="-122"/>
              </a:rPr>
              <a:t>建设的整体实施规划</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cxnSp>
        <p:nvCxnSpPr>
          <p:cNvPr id="116" name="直接连接符 115"/>
          <p:cNvCxnSpPr/>
          <p:nvPr/>
        </p:nvCxnSpPr>
        <p:spPr>
          <a:xfrm flipV="1">
            <a:off x="1768416" y="333375"/>
            <a:ext cx="9852084"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30</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25" name="MH_Other_5"/>
          <p:cNvSpPr>
            <a:spLocks noChangeArrowheads="1"/>
          </p:cNvSpPr>
          <p:nvPr>
            <p:custDataLst>
              <p:tags r:id="rId1"/>
            </p:custDataLst>
          </p:nvPr>
        </p:nvSpPr>
        <p:spPr bwMode="auto">
          <a:xfrm>
            <a:off x="234174" y="709699"/>
            <a:ext cx="2977377" cy="44949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200" b="1" dirty="0" smtClean="0">
                <a:solidFill>
                  <a:srgbClr val="FFFFFF"/>
                </a:solidFill>
                <a:ea typeface="微软雅黑" pitchFamily="34" charset="-122"/>
              </a:rPr>
              <a:t>（</a:t>
            </a:r>
            <a:r>
              <a:rPr lang="zh-CN" altLang="en-US" sz="2200" b="1" dirty="0">
                <a:solidFill>
                  <a:srgbClr val="FFFFFF"/>
                </a:solidFill>
                <a:ea typeface="微软雅黑" pitchFamily="34" charset="-122"/>
              </a:rPr>
              <a:t>二</a:t>
            </a:r>
            <a:r>
              <a:rPr lang="zh-CN" altLang="en-US" sz="2200" b="1" dirty="0" smtClean="0">
                <a:solidFill>
                  <a:srgbClr val="FFFFFF"/>
                </a:solidFill>
                <a:ea typeface="微软雅黑" pitchFamily="34" charset="-122"/>
              </a:rPr>
              <a:t>）产品服务清单</a:t>
            </a:r>
            <a:endParaRPr lang="zh-CN" altLang="en-US" sz="2200" b="1" dirty="0">
              <a:solidFill>
                <a:srgbClr val="FFFFFF"/>
              </a:solidFill>
              <a:ea typeface="微软雅黑" pitchFamily="34" charset="-122"/>
            </a:endParaRPr>
          </a:p>
        </p:txBody>
      </p:sp>
      <p:sp>
        <p:nvSpPr>
          <p:cNvPr id="127" name="TextBox 126"/>
          <p:cNvSpPr txBox="1"/>
          <p:nvPr/>
        </p:nvSpPr>
        <p:spPr>
          <a:xfrm>
            <a:off x="132313" y="1204041"/>
            <a:ext cx="2590442" cy="369332"/>
          </a:xfrm>
          <a:prstGeom prst="rect">
            <a:avLst/>
          </a:prstGeom>
          <a:noFill/>
        </p:spPr>
        <p:txBody>
          <a:bodyPr wrap="square" rtlCol="0">
            <a:spAutoFit/>
          </a:bodyPr>
          <a:lstStyle/>
          <a:p>
            <a:r>
              <a:rPr lang="en-US" altLang="zh-CN" b="1" dirty="0" smtClean="0">
                <a:solidFill>
                  <a:srgbClr val="C00000"/>
                </a:solidFill>
                <a:latin typeface="微软雅黑" pitchFamily="34" charset="-122"/>
                <a:ea typeface="微软雅黑" pitchFamily="34" charset="-122"/>
                <a:sym typeface="微软雅黑" panose="020B0503020204020204" pitchFamily="34" charset="-122"/>
              </a:rPr>
              <a:t>1. </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项目包含内容</a:t>
            </a:r>
            <a:endParaRPr lang="zh-CN" altLang="en-US" b="1" dirty="0">
              <a:solidFill>
                <a:srgbClr val="C00000"/>
              </a:solidFill>
              <a:latin typeface="微软雅黑" pitchFamily="34" charset="-122"/>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3861112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768416" y="1305805"/>
            <a:ext cx="8334246" cy="4314720"/>
            <a:chOff x="827584" y="984503"/>
            <a:chExt cx="8040653" cy="4008290"/>
          </a:xfrm>
        </p:grpSpPr>
        <p:sp>
          <p:nvSpPr>
            <p:cNvPr id="42" name="TextBox 41"/>
            <p:cNvSpPr txBox="1"/>
            <p:nvPr/>
          </p:nvSpPr>
          <p:spPr>
            <a:xfrm>
              <a:off x="827584" y="984503"/>
              <a:ext cx="5976664" cy="400110"/>
            </a:xfrm>
            <a:prstGeom prst="rect">
              <a:avLst/>
            </a:prstGeom>
            <a:noFill/>
          </p:spPr>
          <p:txBody>
            <a:bodyPr wrap="square" rtlCol="0">
              <a:spAutoFit/>
            </a:bodyPr>
            <a:lstStyle/>
            <a:p>
              <a:endParaRPr lang="zh-CN" altLang="en-US" sz="2000" b="1" dirty="0">
                <a:latin typeface="微软雅黑" pitchFamily="34" charset="-122"/>
                <a:ea typeface="微软雅黑" pitchFamily="34" charset="-122"/>
              </a:endParaRPr>
            </a:p>
          </p:txBody>
        </p:sp>
        <p:grpSp>
          <p:nvGrpSpPr>
            <p:cNvPr id="43" name="组合 42"/>
            <p:cNvGrpSpPr/>
            <p:nvPr/>
          </p:nvGrpSpPr>
          <p:grpSpPr>
            <a:xfrm>
              <a:off x="827584" y="1520755"/>
              <a:ext cx="8040653" cy="3472038"/>
              <a:chOff x="300038" y="1472900"/>
              <a:chExt cx="8040653" cy="3472038"/>
            </a:xfrm>
          </p:grpSpPr>
          <p:grpSp>
            <p:nvGrpSpPr>
              <p:cNvPr id="44" name="组合 43"/>
              <p:cNvGrpSpPr/>
              <p:nvPr/>
            </p:nvGrpSpPr>
            <p:grpSpPr>
              <a:xfrm>
                <a:off x="2409018" y="1762788"/>
                <a:ext cx="3367604" cy="3182150"/>
                <a:chOff x="1564436" y="1632570"/>
                <a:chExt cx="3020264" cy="3028723"/>
              </a:xfrm>
            </p:grpSpPr>
            <p:grpSp>
              <p:nvGrpSpPr>
                <p:cNvPr id="58" name="组合 57"/>
                <p:cNvGrpSpPr/>
                <p:nvPr/>
              </p:nvGrpSpPr>
              <p:grpSpPr>
                <a:xfrm>
                  <a:off x="1564436" y="1632570"/>
                  <a:ext cx="3020264" cy="3028723"/>
                  <a:chOff x="3284538" y="2047306"/>
                  <a:chExt cx="2584450" cy="2182207"/>
                </a:xfrm>
              </p:grpSpPr>
              <p:sp>
                <p:nvSpPr>
                  <p:cNvPr id="60" name="MH_Other_1"/>
                  <p:cNvSpPr>
                    <a:spLocks/>
                  </p:cNvSpPr>
                  <p:nvPr>
                    <p:custDataLst>
                      <p:tags r:id="rId1"/>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质量监控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1" name="MH_Other_2"/>
                  <p:cNvSpPr>
                    <a:spLocks/>
                  </p:cNvSpPr>
                  <p:nvPr>
                    <p:custDataLst>
                      <p:tags r:id="rId2"/>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沟通</a:t>
                    </a:r>
                    <a:r>
                      <a:rPr lang="zh-CN" altLang="en-US" sz="1600" b="1" dirty="0" smtClean="0">
                        <a:solidFill>
                          <a:schemeClr val="bg1"/>
                        </a:solidFill>
                        <a:latin typeface="微软雅黑" pitchFamily="34" charset="-122"/>
                        <a:ea typeface="微软雅黑" pitchFamily="34" charset="-122"/>
                      </a:rPr>
                      <a:t>汇报</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2" name="MH_Other_3"/>
                  <p:cNvSpPr>
                    <a:spLocks/>
                  </p:cNvSpPr>
                  <p:nvPr>
                    <p:custDataLst>
                      <p:tags r:id="rId3"/>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进度把控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3" name="MH_Other_4"/>
                  <p:cNvSpPr>
                    <a:spLocks/>
                  </p:cNvSpPr>
                  <p:nvPr>
                    <p:custDataLst>
                      <p:tags r:id="rId4"/>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smtClean="0">
                        <a:solidFill>
                          <a:schemeClr val="bg1"/>
                        </a:solidFill>
                        <a:latin typeface="微软雅黑" pitchFamily="34" charset="-122"/>
                        <a:ea typeface="微软雅黑" pitchFamily="34" charset="-122"/>
                      </a:rPr>
                      <a:t>成本控制</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4" name="MH_Other_5"/>
                  <p:cNvSpPr>
                    <a:spLocks/>
                  </p:cNvSpPr>
                  <p:nvPr>
                    <p:custDataLst>
                      <p:tags r:id="rId5"/>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风险防范</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5" name="MH_Other_6"/>
                  <p:cNvSpPr>
                    <a:spLocks/>
                  </p:cNvSpPr>
                  <p:nvPr>
                    <p:custDataLst>
                      <p:tags r:id="rId6"/>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考核</a:t>
                    </a:r>
                    <a:r>
                      <a:rPr lang="zh-CN" altLang="en-US" sz="1600" b="1" dirty="0" smtClean="0">
                        <a:solidFill>
                          <a:schemeClr val="bg1"/>
                        </a:solidFill>
                        <a:latin typeface="微软雅黑" pitchFamily="34" charset="-122"/>
                        <a:ea typeface="微软雅黑" pitchFamily="34" charset="-122"/>
                      </a:rPr>
                      <a:t>评价</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体系</a:t>
                    </a:r>
                    <a:endParaRPr lang="zh-CN" altLang="en-US" sz="1600" b="1" dirty="0">
                      <a:solidFill>
                        <a:schemeClr val="bg1"/>
                      </a:solidFill>
                      <a:latin typeface="微软雅黑" pitchFamily="34" charset="-122"/>
                      <a:ea typeface="微软雅黑" pitchFamily="34" charset="-122"/>
                    </a:endParaRPr>
                  </a:p>
                </p:txBody>
              </p:sp>
              <p:sp>
                <p:nvSpPr>
                  <p:cNvPr id="66" name="MH_Other_7"/>
                  <p:cNvSpPr/>
                  <p:nvPr>
                    <p:custDataLst>
                      <p:tags r:id="rId7"/>
                    </p:custDataLst>
                  </p:nvPr>
                </p:nvSpPr>
                <p:spPr>
                  <a:xfrm>
                    <a:off x="3997325" y="2657002"/>
                    <a:ext cx="1157288" cy="964138"/>
                  </a:xfrm>
                  <a:prstGeom prst="ellipse">
                    <a:avLst/>
                  </a:prstGeom>
                  <a:solidFill>
                    <a:srgbClr val="FFFFFF"/>
                  </a:solidFill>
                  <a:ln w="3175">
                    <a:noFill/>
                  </a:ln>
                </p:spPr>
                <p:txBody>
                  <a:bodyPr anchor="ctr"/>
                  <a:lstStyle/>
                  <a:p>
                    <a:pPr algn="just" eaLnBrk="1" fontAlgn="auto" hangingPunct="1">
                      <a:lnSpc>
                        <a:spcPct val="120000"/>
                      </a:lnSpc>
                      <a:spcBef>
                        <a:spcPts val="0"/>
                      </a:spcBef>
                      <a:spcAft>
                        <a:spcPts val="0"/>
                      </a:spcAft>
                      <a:defRPr/>
                    </a:pP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59" name="矩形 58"/>
                <p:cNvSpPr/>
                <p:nvPr/>
              </p:nvSpPr>
              <p:spPr>
                <a:xfrm>
                  <a:off x="2317196" y="2709128"/>
                  <a:ext cx="1449066" cy="878568"/>
                </a:xfrm>
                <a:prstGeom prst="rect">
                  <a:avLst/>
                </a:prstGeom>
              </p:spPr>
              <p:txBody>
                <a:bodyPr wrap="square">
                  <a:spAutoFit/>
                </a:bodyPr>
                <a:lstStyle/>
                <a:p>
                  <a:pPr algn="ctr"/>
                  <a:r>
                    <a:rPr lang="zh-CN" altLang="en-US" b="1" dirty="0">
                      <a:latin typeface="微软雅黑" pitchFamily="34" charset="-122"/>
                      <a:ea typeface="微软雅黑" pitchFamily="34" charset="-122"/>
                    </a:rPr>
                    <a:t>项目管理</a:t>
                  </a:r>
                </a:p>
                <a:p>
                  <a:pPr algn="ctr"/>
                  <a:r>
                    <a:rPr lang="zh-CN" altLang="en-US" b="1" dirty="0">
                      <a:latin typeface="微软雅黑" pitchFamily="34" charset="-122"/>
                      <a:ea typeface="微软雅黑" pitchFamily="34" charset="-122"/>
                    </a:rPr>
                    <a:t>制度保障</a:t>
                  </a:r>
                </a:p>
                <a:p>
                  <a:pPr algn="ctr"/>
                  <a:r>
                    <a:rPr lang="zh-CN" altLang="en-US" b="1" dirty="0">
                      <a:latin typeface="微软雅黑" pitchFamily="34" charset="-122"/>
                      <a:ea typeface="微软雅黑" pitchFamily="34" charset="-122"/>
                    </a:rPr>
                    <a:t>与评价体系</a:t>
                  </a:r>
                </a:p>
              </p:txBody>
            </p:sp>
          </p:grpSp>
          <p:cxnSp>
            <p:nvCxnSpPr>
              <p:cNvPr id="45" name="直接连接符 4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46" name="TextBox 45"/>
              <p:cNvSpPr txBox="1"/>
              <p:nvPr/>
            </p:nvSpPr>
            <p:spPr>
              <a:xfrm>
                <a:off x="4864061" y="1472900"/>
                <a:ext cx="2016224" cy="800219"/>
              </a:xfrm>
              <a:prstGeom prst="rect">
                <a:avLst/>
              </a:prstGeom>
              <a:noFill/>
            </p:spPr>
            <p:txBody>
              <a:bodyPr wrap="square" rtlCol="0">
                <a:spAutoFit/>
              </a:bodyPr>
              <a:lstStyle/>
              <a:p>
                <a:r>
                  <a:rPr lang="zh-CN" altLang="en-US" sz="1600" b="1" dirty="0">
                    <a:latin typeface="微软雅黑" pitchFamily="34" charset="-122"/>
                    <a:ea typeface="微软雅黑" pitchFamily="34" charset="-122"/>
                  </a:rPr>
                  <a:t>内部质量监控与</a:t>
                </a:r>
                <a:r>
                  <a:rPr lang="zh-CN" altLang="en-US" sz="1600" b="1" dirty="0" smtClean="0">
                    <a:latin typeface="微软雅黑" pitchFamily="34" charset="-122"/>
                    <a:ea typeface="微软雅黑" pitchFamily="34" charset="-122"/>
                  </a:rPr>
                  <a:t>抽查</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外部</a:t>
                </a:r>
                <a:r>
                  <a:rPr lang="zh-CN" altLang="en-US" sz="1600" b="1" dirty="0">
                    <a:latin typeface="微软雅黑" pitchFamily="34" charset="-122"/>
                    <a:ea typeface="微软雅黑" pitchFamily="34" charset="-122"/>
                  </a:rPr>
                  <a:t>质量监控与抽查</a:t>
                </a:r>
              </a:p>
              <a:p>
                <a:endParaRPr lang="zh-CN" altLang="en-US" sz="1600" dirty="0"/>
              </a:p>
            </p:txBody>
          </p:sp>
          <p:pic>
            <p:nvPicPr>
              <p:cNvPr id="4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5796136" y="2478663"/>
                <a:ext cx="2544555" cy="1000714"/>
              </a:xfrm>
              <a:prstGeom prst="rect">
                <a:avLst/>
              </a:prstGeom>
            </p:spPr>
            <p:txBody>
              <a:bodyPr wrap="square">
                <a:spAutoFit/>
              </a:bodyPr>
              <a:lstStyle/>
              <a:p>
                <a:r>
                  <a:rPr lang="zh-CN" altLang="en-US" sz="1600" b="1" dirty="0">
                    <a:latin typeface="微软雅黑" pitchFamily="34" charset="-122"/>
                    <a:ea typeface="微软雅黑" pitchFamily="34" charset="-122"/>
                  </a:rPr>
                  <a:t>每周电话会议</a:t>
                </a:r>
              </a:p>
              <a:p>
                <a:r>
                  <a:rPr lang="zh-CN" altLang="en-US" sz="1600" b="1" dirty="0" smtClean="0">
                    <a:latin typeface="微软雅黑" pitchFamily="34" charset="-122"/>
                    <a:ea typeface="微软雅黑" pitchFamily="34" charset="-122"/>
                  </a:rPr>
                  <a:t>特别</a:t>
                </a:r>
                <a:r>
                  <a:rPr lang="zh-CN" altLang="en-US" sz="1600" b="1" dirty="0">
                    <a:latin typeface="微软雅黑" pitchFamily="34" charset="-122"/>
                    <a:ea typeface="微软雅黑" pitchFamily="34" charset="-122"/>
                  </a:rPr>
                  <a:t>事项</a:t>
                </a:r>
                <a:r>
                  <a:rPr lang="zh-CN" altLang="en-US" sz="1600" b="1" dirty="0" smtClean="0">
                    <a:latin typeface="微软雅黑" pitchFamily="34" charset="-122"/>
                    <a:ea typeface="微软雅黑" pitchFamily="34" charset="-122"/>
                  </a:rPr>
                  <a:t>报告</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周报</a:t>
                </a:r>
                <a:r>
                  <a:rPr lang="zh-CN" altLang="en-US" sz="1600" b="1" dirty="0">
                    <a:latin typeface="微软雅黑" pitchFamily="34" charset="-122"/>
                    <a:ea typeface="微软雅黑" pitchFamily="34" charset="-122"/>
                  </a:rPr>
                  <a:t>、月报、阶段总结报告</a:t>
                </a:r>
                <a:endParaRPr lang="en-US" altLang="zh-CN" sz="1600" b="1" dirty="0">
                  <a:latin typeface="微软雅黑" pitchFamily="34" charset="-122"/>
                  <a:ea typeface="微软雅黑" pitchFamily="34" charset="-122"/>
                </a:endParaRPr>
              </a:p>
              <a:p>
                <a:endParaRPr lang="zh-CN" altLang="en-US" sz="1600" b="1" dirty="0">
                  <a:latin typeface="微软雅黑" pitchFamily="34" charset="-122"/>
                  <a:ea typeface="微软雅黑" pitchFamily="34" charset="-122"/>
                </a:endParaRPr>
              </a:p>
            </p:txBody>
          </p:sp>
          <p:cxnSp>
            <p:nvCxnSpPr>
              <p:cNvPr id="49" name="直接连接符 4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0" name="矩形 49"/>
              <p:cNvSpPr/>
              <p:nvPr/>
            </p:nvSpPr>
            <p:spPr>
              <a:xfrm>
                <a:off x="5796136" y="4014404"/>
                <a:ext cx="1761811" cy="771980"/>
              </a:xfrm>
              <a:prstGeom prst="rect">
                <a:avLst/>
              </a:prstGeom>
            </p:spPr>
            <p:txBody>
              <a:bodyPr wrap="none">
                <a:spAutoFit/>
              </a:bodyPr>
              <a:lstStyle/>
              <a:p>
                <a:r>
                  <a:rPr lang="zh-CN" altLang="en-US" sz="1600" b="1" dirty="0">
                    <a:latin typeface="微软雅黑" pitchFamily="34" charset="-122"/>
                    <a:ea typeface="微软雅黑" pitchFamily="34" charset="-122"/>
                  </a:rPr>
                  <a:t>关键时间</a:t>
                </a:r>
                <a:r>
                  <a:rPr lang="zh-CN" altLang="en-US" sz="1600" b="1" dirty="0" smtClean="0">
                    <a:latin typeface="微软雅黑" pitchFamily="34" charset="-122"/>
                    <a:ea typeface="微软雅黑" pitchFamily="34" charset="-122"/>
                  </a:rPr>
                  <a:t>节点</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项目</a:t>
                </a:r>
                <a:r>
                  <a:rPr lang="zh-CN" altLang="en-US" sz="1600" b="1" dirty="0">
                    <a:latin typeface="微软雅黑" pitchFamily="34" charset="-122"/>
                    <a:ea typeface="微软雅黑" pitchFamily="34" charset="-122"/>
                  </a:rPr>
                  <a:t>实施进度计划</a:t>
                </a:r>
              </a:p>
              <a:p>
                <a:endParaRPr lang="zh-CN" altLang="en-US" sz="1600" b="1" dirty="0">
                  <a:latin typeface="微软雅黑" pitchFamily="34" charset="-122"/>
                  <a:ea typeface="微软雅黑" pitchFamily="34" charset="-122"/>
                </a:endParaRPr>
              </a:p>
            </p:txBody>
          </p:sp>
          <p:cxnSp>
            <p:nvCxnSpPr>
              <p:cNvPr id="51" name="直接连接符 5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2" name="矩形 51"/>
              <p:cNvSpPr/>
              <p:nvPr/>
            </p:nvSpPr>
            <p:spPr>
              <a:xfrm>
                <a:off x="594877" y="2936339"/>
                <a:ext cx="1761811" cy="1229449"/>
              </a:xfrm>
              <a:prstGeom prst="rect">
                <a:avLst/>
              </a:prstGeom>
            </p:spPr>
            <p:txBody>
              <a:bodyPr wrap="none">
                <a:spAutoFit/>
              </a:bodyPr>
              <a:lstStyle/>
              <a:p>
                <a:pPr algn="ctr"/>
                <a:r>
                  <a:rPr lang="zh-CN" altLang="en-US" sz="1600" b="1" dirty="0">
                    <a:latin typeface="微软雅黑" pitchFamily="34" charset="-122"/>
                    <a:ea typeface="微软雅黑" pitchFamily="34" charset="-122"/>
                  </a:rPr>
                  <a:t>建设内容变更</a:t>
                </a:r>
                <a:endParaRPr lang="en-US" altLang="zh-CN" sz="1600" b="1" dirty="0">
                  <a:latin typeface="微软雅黑" pitchFamily="34" charset="-122"/>
                  <a:ea typeface="微软雅黑" pitchFamily="34" charset="-122"/>
                </a:endParaRPr>
              </a:p>
              <a:p>
                <a:pPr algn="ctr"/>
                <a:r>
                  <a:rPr lang="zh-CN" altLang="en-US" sz="1600" b="1" dirty="0">
                    <a:latin typeface="微软雅黑" pitchFamily="34" charset="-122"/>
                    <a:ea typeface="微软雅黑" pitchFamily="34" charset="-122"/>
                  </a:rPr>
                  <a:t>意外事项的处理</a:t>
                </a:r>
                <a:endParaRPr lang="en-US" altLang="zh-CN" sz="1600" b="1" dirty="0">
                  <a:latin typeface="微软雅黑" pitchFamily="34" charset="-122"/>
                  <a:ea typeface="微软雅黑" pitchFamily="34" charset="-122"/>
                </a:endParaRPr>
              </a:p>
              <a:p>
                <a:pPr algn="ctr"/>
                <a:r>
                  <a:rPr lang="zh-CN" altLang="en-US" sz="1600" b="1" dirty="0">
                    <a:latin typeface="微软雅黑" pitchFamily="34" charset="-122"/>
                    <a:ea typeface="微软雅黑" pitchFamily="34" charset="-122"/>
                  </a:rPr>
                  <a:t>阶段成果签收确认</a:t>
                </a:r>
              </a:p>
              <a:p>
                <a:pPr algn="ctr"/>
                <a:r>
                  <a:rPr lang="zh-CN" altLang="en-US" sz="1600" b="1" dirty="0">
                    <a:latin typeface="微软雅黑" pitchFamily="34" charset="-122"/>
                    <a:ea typeface="微软雅黑" pitchFamily="34" charset="-122"/>
                  </a:rPr>
                  <a:t>相关要求提前</a:t>
                </a:r>
                <a:r>
                  <a:rPr lang="zh-CN" altLang="en-US" sz="1600" b="1" dirty="0" smtClean="0">
                    <a:latin typeface="微软雅黑" pitchFamily="34" charset="-122"/>
                    <a:ea typeface="微软雅黑" pitchFamily="34" charset="-122"/>
                  </a:rPr>
                  <a:t>约定</a:t>
                </a:r>
                <a:endParaRPr lang="en-US" altLang="zh-CN" sz="1600" dirty="0" smtClean="0"/>
              </a:p>
              <a:p>
                <a:endParaRPr lang="zh-CN" altLang="en-US" sz="1600" dirty="0"/>
              </a:p>
            </p:txBody>
          </p:sp>
          <p:cxnSp>
            <p:nvCxnSpPr>
              <p:cNvPr id="53" name="直接连接符 5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4" name="矩形 53"/>
              <p:cNvSpPr/>
              <p:nvPr/>
            </p:nvSpPr>
            <p:spPr>
              <a:xfrm>
                <a:off x="847363" y="4165788"/>
                <a:ext cx="1959767" cy="771980"/>
              </a:xfrm>
              <a:prstGeom prst="rect">
                <a:avLst/>
              </a:prstGeom>
            </p:spPr>
            <p:txBody>
              <a:bodyPr wrap="none">
                <a:spAutoFit/>
              </a:bodyPr>
              <a:lstStyle/>
              <a:p>
                <a:r>
                  <a:rPr lang="zh-CN" altLang="en-US" sz="1600" b="1" dirty="0">
                    <a:latin typeface="微软雅黑" pitchFamily="34" charset="-122"/>
                    <a:ea typeface="微软雅黑" pitchFamily="34" charset="-122"/>
                  </a:rPr>
                  <a:t>制定项目实施预算</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提交每日流水账阶段</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成本核算并及时报备</a:t>
                </a:r>
              </a:p>
            </p:txBody>
          </p:sp>
          <p:grpSp>
            <p:nvGrpSpPr>
              <p:cNvPr id="55" name="组合 54"/>
              <p:cNvGrpSpPr/>
              <p:nvPr/>
            </p:nvGrpSpPr>
            <p:grpSpPr>
              <a:xfrm>
                <a:off x="323784" y="1706324"/>
                <a:ext cx="2304000" cy="1000715"/>
                <a:chOff x="433259" y="1438288"/>
                <a:chExt cx="2304000" cy="1000715"/>
              </a:xfrm>
            </p:grpSpPr>
            <p:cxnSp>
              <p:nvCxnSpPr>
                <p:cNvPr id="56" name="直接连接符 55"/>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7" name="矩形 56"/>
                <p:cNvSpPr/>
                <p:nvPr/>
              </p:nvSpPr>
              <p:spPr>
                <a:xfrm>
                  <a:off x="953394" y="1438288"/>
                  <a:ext cx="1761811" cy="1000715"/>
                </a:xfrm>
                <a:prstGeom prst="rect">
                  <a:avLst/>
                </a:prstGeom>
              </p:spPr>
              <p:txBody>
                <a:bodyPr wrap="none">
                  <a:spAutoFit/>
                </a:bodyPr>
                <a:lstStyle/>
                <a:p>
                  <a:r>
                    <a:rPr lang="zh-CN" altLang="en-US" sz="1600" b="1" dirty="0">
                      <a:latin typeface="微软雅黑" pitchFamily="34" charset="-122"/>
                      <a:ea typeface="微软雅黑" pitchFamily="34" charset="-122"/>
                    </a:rPr>
                    <a:t>项目实施前评估</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项目实施过程评价</a:t>
                  </a:r>
                </a:p>
                <a:p>
                  <a:r>
                    <a:rPr lang="zh-CN" altLang="en-US" sz="1600" b="1" dirty="0">
                      <a:latin typeface="微软雅黑" pitchFamily="34" charset="-122"/>
                      <a:ea typeface="微软雅黑" pitchFamily="34" charset="-122"/>
                    </a:rPr>
                    <a:t>项目实施后评价</a:t>
                  </a:r>
                </a:p>
                <a:p>
                  <a:endParaRPr lang="zh-CN" altLang="en-US" sz="1600" dirty="0"/>
                </a:p>
              </p:txBody>
            </p:sp>
          </p:grpSp>
        </p:grpSp>
      </p:grpSp>
      <p:sp>
        <p:nvSpPr>
          <p:cNvPr id="34" name="TextBox 33"/>
          <p:cNvSpPr txBox="1"/>
          <p:nvPr/>
        </p:nvSpPr>
        <p:spPr>
          <a:xfrm>
            <a:off x="143463" y="690647"/>
            <a:ext cx="3247667" cy="369332"/>
          </a:xfrm>
          <a:prstGeom prst="rect">
            <a:avLst/>
          </a:prstGeom>
          <a:noFill/>
        </p:spPr>
        <p:txBody>
          <a:bodyPr wrap="square" rtlCol="0">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项目管理制度与</a:t>
            </a:r>
            <a:r>
              <a:rPr lang="zh-CN" altLang="en-US" b="1" dirty="0">
                <a:solidFill>
                  <a:srgbClr val="C00000"/>
                </a:solidFill>
                <a:latin typeface="微软雅黑" pitchFamily="34" charset="-122"/>
                <a:ea typeface="微软雅黑" pitchFamily="34" charset="-122"/>
              </a:rPr>
              <a:t>评价</a:t>
            </a:r>
            <a:r>
              <a:rPr lang="zh-CN" altLang="en-US" b="1" dirty="0" smtClean="0">
                <a:solidFill>
                  <a:srgbClr val="C00000"/>
                </a:solidFill>
                <a:latin typeface="微软雅黑" pitchFamily="34" charset="-122"/>
                <a:ea typeface="微软雅黑" pitchFamily="34" charset="-122"/>
              </a:rPr>
              <a:t>体系</a:t>
            </a:r>
            <a:endParaRPr lang="zh-CN" altLang="en-US" b="1" dirty="0">
              <a:solidFill>
                <a:srgbClr val="C00000"/>
              </a:solidFill>
              <a:latin typeface="微软雅黑" pitchFamily="34" charset="-122"/>
              <a:ea typeface="微软雅黑" pitchFamily="34" charset="-122"/>
              <a:sym typeface="微软雅黑" panose="020B0503020204020204" pitchFamily="34" charset="-122"/>
            </a:endParaRPr>
          </a:p>
        </p:txBody>
      </p:sp>
      <p:sp>
        <p:nvSpPr>
          <p:cNvPr id="3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31</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5251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42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32</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125546895"/>
              </p:ext>
            </p:extLst>
          </p:nvPr>
        </p:nvGraphicFramePr>
        <p:xfrm>
          <a:off x="997513" y="1842507"/>
          <a:ext cx="9791700" cy="2910364"/>
        </p:xfrm>
        <a:graphic>
          <a:graphicData uri="http://schemas.openxmlformats.org/drawingml/2006/table">
            <a:tbl>
              <a:tblPr firstRow="1" firstCol="1" bandRow="1">
                <a:tableStyleId>{5C22544A-7EE6-4342-B048-85BDC9FD1C3A}</a:tableStyleId>
              </a:tblPr>
              <a:tblGrid>
                <a:gridCol w="715298"/>
                <a:gridCol w="3449110"/>
                <a:gridCol w="5627292"/>
              </a:tblGrid>
              <a:tr h="350044">
                <a:tc>
                  <a:txBody>
                    <a:bodyPr/>
                    <a:lstStyle/>
                    <a:p>
                      <a:pPr algn="ctr">
                        <a:spcAft>
                          <a:spcPts val="0"/>
                        </a:spcAft>
                      </a:pPr>
                      <a:r>
                        <a:rPr lang="zh-CN" sz="1800" b="1" kern="100" dirty="0">
                          <a:effectLst/>
                          <a:latin typeface="微软雅黑" pitchFamily="34" charset="-122"/>
                          <a:ea typeface="微软雅黑" pitchFamily="34" charset="-122"/>
                        </a:rPr>
                        <a:t>类别</a:t>
                      </a:r>
                    </a:p>
                  </a:txBody>
                  <a:tcPr marL="68580" marR="68580" marT="0" marB="0" anchor="ctr"/>
                </a:tc>
                <a:tc>
                  <a:txBody>
                    <a:bodyPr/>
                    <a:lstStyle/>
                    <a:p>
                      <a:pPr algn="ctr">
                        <a:spcAft>
                          <a:spcPts val="0"/>
                        </a:spcAft>
                      </a:pPr>
                      <a:r>
                        <a:rPr lang="zh-CN" sz="1800" b="1" kern="0" dirty="0" smtClean="0">
                          <a:effectLst/>
                          <a:latin typeface="微软雅黑" pitchFamily="34" charset="-122"/>
                          <a:ea typeface="微软雅黑" pitchFamily="34" charset="-122"/>
                        </a:rPr>
                        <a:t>产品</a:t>
                      </a:r>
                      <a:r>
                        <a:rPr lang="zh-CN" altLang="en-US" sz="1800" b="1" kern="0" dirty="0" smtClean="0">
                          <a:effectLst/>
                          <a:latin typeface="微软雅黑" pitchFamily="34" charset="-122"/>
                          <a:ea typeface="微软雅黑" pitchFamily="34" charset="-122"/>
                        </a:rPr>
                        <a:t>项目名称</a:t>
                      </a:r>
                      <a:endParaRPr lang="zh-CN" sz="1800" b="1" kern="100" dirty="0">
                        <a:effectLst/>
                        <a:latin typeface="微软雅黑" pitchFamily="34" charset="-122"/>
                        <a:ea typeface="微软雅黑" pitchFamily="34" charset="-122"/>
                      </a:endParaRPr>
                    </a:p>
                  </a:txBody>
                  <a:tcPr marL="68580" marR="68580" marT="0" marB="0" anchor="ctr"/>
                </a:tc>
                <a:tc>
                  <a:txBody>
                    <a:bodyPr/>
                    <a:lstStyle/>
                    <a:p>
                      <a:pPr algn="ctr">
                        <a:spcAft>
                          <a:spcPts val="0"/>
                        </a:spcAft>
                      </a:pPr>
                      <a:r>
                        <a:rPr lang="zh-CN" altLang="en-US" sz="1800" b="1" kern="100" dirty="0" smtClean="0">
                          <a:effectLst/>
                          <a:latin typeface="微软雅黑" pitchFamily="34" charset="-122"/>
                          <a:ea typeface="微软雅黑" pitchFamily="34" charset="-122"/>
                        </a:rPr>
                        <a:t>主要内容</a:t>
                      </a:r>
                      <a:endParaRPr lang="zh-CN" sz="1800" b="1" kern="100" dirty="0">
                        <a:effectLst/>
                        <a:latin typeface="微软雅黑" pitchFamily="34" charset="-122"/>
                        <a:ea typeface="微软雅黑" pitchFamily="34" charset="-122"/>
                      </a:endParaRPr>
                    </a:p>
                  </a:txBody>
                  <a:tcPr marL="68580" marR="68580" marT="0" marB="0" anchor="ctr"/>
                </a:tc>
              </a:tr>
              <a:tr h="904081">
                <a:tc>
                  <a:txBody>
                    <a:bodyPr/>
                    <a:lstStyle/>
                    <a:p>
                      <a:pPr algn="ctr">
                        <a:lnSpc>
                          <a:spcPct val="150000"/>
                        </a:lnSpc>
                        <a:spcAft>
                          <a:spcPts val="0"/>
                        </a:spcAft>
                      </a:pPr>
                      <a:r>
                        <a:rPr lang="en-US" sz="1600" kern="100" dirty="0" smtClean="0">
                          <a:effectLst/>
                          <a:latin typeface="微软雅黑" pitchFamily="34" charset="-122"/>
                          <a:ea typeface="微软雅黑" pitchFamily="34" charset="-122"/>
                        </a:rPr>
                        <a:t>1</a:t>
                      </a:r>
                      <a:endParaRPr lang="zh-CN" sz="1600" kern="100" dirty="0">
                        <a:effectLst/>
                        <a:latin typeface="微软雅黑" pitchFamily="34" charset="-122"/>
                        <a:ea typeface="微软雅黑" pitchFamily="34" charset="-122"/>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zh-CN" sz="1600" b="1" kern="0" dirty="0" smtClean="0">
                          <a:solidFill>
                            <a:schemeClr val="dk1"/>
                          </a:solidFill>
                          <a:effectLst/>
                          <a:latin typeface="微软雅黑" pitchFamily="34" charset="-122"/>
                          <a:ea typeface="微软雅黑" pitchFamily="34" charset="-122"/>
                          <a:cs typeface="+mn-cs"/>
                        </a:rPr>
                        <a:t>专家调研与培训指导</a:t>
                      </a:r>
                    </a:p>
                  </a:txBody>
                  <a:tcPr marL="68580" marR="68580" marT="0" marB="0" anchor="ctr"/>
                </a:tc>
                <a:tc>
                  <a:txBody>
                    <a:bodyPr/>
                    <a:lstStyle/>
                    <a:p>
                      <a:pPr hangingPunct="0"/>
                      <a:r>
                        <a:rPr lang="en-US" altLang="zh-CN" sz="1400" kern="1200" dirty="0" smtClean="0">
                          <a:solidFill>
                            <a:schemeClr val="dk1"/>
                          </a:solidFill>
                          <a:effectLst/>
                          <a:latin typeface="微软雅黑" pitchFamily="34" charset="-122"/>
                          <a:ea typeface="微软雅黑" pitchFamily="34" charset="-122"/>
                          <a:cs typeface="+mn-cs"/>
                        </a:rPr>
                        <a:t>1.</a:t>
                      </a:r>
                      <a:r>
                        <a:rPr lang="zh-CN" altLang="zh-CN" sz="1400" kern="1200" dirty="0" smtClean="0">
                          <a:solidFill>
                            <a:schemeClr val="dk1"/>
                          </a:solidFill>
                          <a:effectLst/>
                          <a:latin typeface="微软雅黑" pitchFamily="34" charset="-122"/>
                          <a:ea typeface="微软雅黑" pitchFamily="34" charset="-122"/>
                          <a:cs typeface="+mn-cs"/>
                        </a:rPr>
                        <a:t>调研甲方诊改工作实施情况；</a:t>
                      </a:r>
                    </a:p>
                    <a:p>
                      <a:pPr hangingPunct="0"/>
                      <a:r>
                        <a:rPr lang="en-US" altLang="zh-CN" sz="1400" kern="1200" dirty="0" smtClean="0">
                          <a:solidFill>
                            <a:schemeClr val="dk1"/>
                          </a:solidFill>
                          <a:effectLst/>
                          <a:latin typeface="微软雅黑" pitchFamily="34" charset="-122"/>
                          <a:ea typeface="微软雅黑" pitchFamily="34" charset="-122"/>
                          <a:cs typeface="+mn-cs"/>
                        </a:rPr>
                        <a:t>2.</a:t>
                      </a:r>
                      <a:r>
                        <a:rPr lang="zh-CN" altLang="zh-CN" sz="1400" kern="1200" dirty="0" smtClean="0">
                          <a:solidFill>
                            <a:schemeClr val="dk1"/>
                          </a:solidFill>
                          <a:effectLst/>
                          <a:latin typeface="微软雅黑" pitchFamily="34" charset="-122"/>
                          <a:ea typeface="微软雅黑" pitchFamily="34" charset="-122"/>
                          <a:cs typeface="+mn-cs"/>
                        </a:rPr>
                        <a:t>调研甲方信息化建设对诊改工作的准备度；</a:t>
                      </a:r>
                    </a:p>
                    <a:p>
                      <a:r>
                        <a:rPr lang="en-US" altLang="zh-CN" sz="1400" kern="1200" dirty="0" smtClean="0">
                          <a:solidFill>
                            <a:schemeClr val="dk1"/>
                          </a:solidFill>
                          <a:effectLst/>
                          <a:latin typeface="微软雅黑" pitchFamily="34" charset="-122"/>
                          <a:ea typeface="微软雅黑" pitchFamily="34" charset="-122"/>
                          <a:cs typeface="+mn-cs"/>
                        </a:rPr>
                        <a:t>3.</a:t>
                      </a:r>
                      <a:r>
                        <a:rPr lang="zh-CN" altLang="zh-CN" sz="1400" kern="1200" dirty="0" smtClean="0">
                          <a:solidFill>
                            <a:schemeClr val="dk1"/>
                          </a:solidFill>
                          <a:effectLst/>
                          <a:latin typeface="微软雅黑" pitchFamily="34" charset="-122"/>
                          <a:ea typeface="微软雅黑" pitchFamily="34" charset="-122"/>
                          <a:cs typeface="+mn-cs"/>
                        </a:rPr>
                        <a:t>找出甲方诊改工作实施存在的问题</a:t>
                      </a:r>
                      <a:endParaRPr lang="en-US" altLang="zh-CN" sz="1400" kern="1200" dirty="0" smtClean="0">
                        <a:solidFill>
                          <a:schemeClr val="dk1"/>
                        </a:solidFill>
                        <a:effectLst/>
                        <a:latin typeface="微软雅黑" pitchFamily="34" charset="-122"/>
                        <a:ea typeface="微软雅黑" pitchFamily="34" charset="-122"/>
                        <a:cs typeface="+mn-cs"/>
                      </a:endParaRPr>
                    </a:p>
                    <a:p>
                      <a:r>
                        <a:rPr lang="en-US" altLang="zh-CN" sz="1400" kern="1200" dirty="0" smtClean="0">
                          <a:solidFill>
                            <a:schemeClr val="dk1"/>
                          </a:solidFill>
                          <a:effectLst/>
                          <a:latin typeface="微软雅黑" pitchFamily="34" charset="-122"/>
                          <a:ea typeface="微软雅黑" pitchFamily="34" charset="-122"/>
                          <a:cs typeface="+mn-cs"/>
                        </a:rPr>
                        <a:t>4.</a:t>
                      </a:r>
                      <a:r>
                        <a:rPr lang="zh-CN" altLang="zh-CN" sz="1400" kern="1200" dirty="0" smtClean="0">
                          <a:solidFill>
                            <a:schemeClr val="dk1"/>
                          </a:solidFill>
                          <a:effectLst/>
                          <a:latin typeface="微软雅黑" pitchFamily="34" charset="-122"/>
                          <a:ea typeface="微软雅黑" pitchFamily="34" charset="-122"/>
                          <a:cs typeface="+mn-cs"/>
                        </a:rPr>
                        <a:t>重点围绕甲方诊改工作实施存在的问题开展培训、指导</a:t>
                      </a:r>
                      <a:r>
                        <a:rPr lang="zh-CN" altLang="zh-CN" sz="1800" kern="1200" dirty="0" smtClean="0">
                          <a:solidFill>
                            <a:schemeClr val="dk1"/>
                          </a:solidFill>
                          <a:effectLst/>
                          <a:latin typeface="微软雅黑" pitchFamily="34" charset="-122"/>
                          <a:ea typeface="微软雅黑" pitchFamily="34" charset="-122"/>
                          <a:cs typeface="+mn-cs"/>
                        </a:rPr>
                        <a:t>；</a:t>
                      </a:r>
                      <a:endParaRPr lang="zh-CN" sz="1400" kern="100" dirty="0">
                        <a:effectLst/>
                        <a:latin typeface="微软雅黑" pitchFamily="34" charset="-122"/>
                        <a:ea typeface="微软雅黑" pitchFamily="34" charset="-122"/>
                      </a:endParaRPr>
                    </a:p>
                  </a:txBody>
                  <a:tcPr marL="68580" marR="68580" marT="0" marB="0" anchor="ctr"/>
                </a:tc>
              </a:tr>
              <a:tr h="252095">
                <a:tc>
                  <a:txBody>
                    <a:bodyPr/>
                    <a:lstStyle/>
                    <a:p>
                      <a:pPr algn="ctr">
                        <a:lnSpc>
                          <a:spcPct val="150000"/>
                        </a:lnSpc>
                        <a:spcAft>
                          <a:spcPts val="0"/>
                        </a:spcAft>
                      </a:pPr>
                      <a:r>
                        <a:rPr lang="en-US" sz="1600" kern="100" dirty="0" smtClean="0">
                          <a:effectLst/>
                          <a:latin typeface="微软雅黑" pitchFamily="34" charset="-122"/>
                          <a:ea typeface="微软雅黑" pitchFamily="34" charset="-122"/>
                        </a:rPr>
                        <a:t>2</a:t>
                      </a:r>
                      <a:endParaRPr lang="zh-CN" sz="1600" kern="100" dirty="0">
                        <a:effectLst/>
                        <a:latin typeface="微软雅黑" pitchFamily="34" charset="-122"/>
                        <a:ea typeface="微软雅黑" pitchFamily="34" charset="-122"/>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b="1" kern="0" dirty="0" smtClean="0">
                          <a:effectLst/>
                          <a:latin typeface="微软雅黑" pitchFamily="34" charset="-122"/>
                          <a:ea typeface="微软雅黑" pitchFamily="34" charset="-122"/>
                        </a:rPr>
                        <a:t>教学诊改建设方案编制</a:t>
                      </a:r>
                      <a:endParaRPr lang="zh-CN" sz="1600" b="1" kern="100" dirty="0">
                        <a:effectLst/>
                        <a:latin typeface="微软雅黑" pitchFamily="34" charset="-122"/>
                        <a:ea typeface="微软雅黑" pitchFamily="34" charset="-122"/>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400" kern="1200" dirty="0" smtClean="0">
                          <a:solidFill>
                            <a:schemeClr val="dk1"/>
                          </a:solidFill>
                          <a:effectLst/>
                          <a:latin typeface="微软雅黑" pitchFamily="34" charset="-122"/>
                          <a:ea typeface="微软雅黑" pitchFamily="34" charset="-122"/>
                          <a:cs typeface="+mn-cs"/>
                        </a:rPr>
                        <a:t>根据甲方需求，协助甲方制订教学诊改实施方案，进行优化提升，形成优化提升后的初稿</a:t>
                      </a:r>
                      <a:r>
                        <a:rPr lang="zh-CN" altLang="en-US" sz="1400" kern="1200" dirty="0" smtClean="0">
                          <a:solidFill>
                            <a:schemeClr val="dk1"/>
                          </a:solidFill>
                          <a:effectLst/>
                          <a:latin typeface="微软雅黑" pitchFamily="34" charset="-122"/>
                          <a:ea typeface="微软雅黑" pitchFamily="34" charset="-122"/>
                          <a:cs typeface="+mn-cs"/>
                        </a:rPr>
                        <a:t>。</a:t>
                      </a:r>
                      <a:endParaRPr lang="zh-CN" sz="1400" kern="1200" dirty="0">
                        <a:solidFill>
                          <a:schemeClr val="dk1"/>
                        </a:solidFill>
                        <a:effectLst/>
                        <a:latin typeface="微软雅黑" pitchFamily="34" charset="-122"/>
                        <a:ea typeface="微软雅黑" pitchFamily="34" charset="-122"/>
                        <a:cs typeface="+mn-cs"/>
                      </a:endParaRPr>
                    </a:p>
                  </a:txBody>
                  <a:tcPr marL="68580" marR="68580" marT="0" marB="0" anchor="ctr"/>
                </a:tc>
              </a:tr>
              <a:tr h="252095">
                <a:tc>
                  <a:txBody>
                    <a:bodyPr/>
                    <a:lstStyle/>
                    <a:p>
                      <a:pPr algn="ctr"/>
                      <a:r>
                        <a:rPr lang="en-US" altLang="zh-CN" dirty="0" smtClean="0">
                          <a:latin typeface="微软雅黑" pitchFamily="34" charset="-122"/>
                          <a:ea typeface="微软雅黑" pitchFamily="34" charset="-122"/>
                        </a:rPr>
                        <a:t>3</a:t>
                      </a:r>
                      <a:endParaRPr lang="zh-CN" altLang="en-US" dirty="0">
                        <a:latin typeface="微软雅黑" pitchFamily="34" charset="-122"/>
                        <a:ea typeface="微软雅黑" pitchFamily="34" charset="-122"/>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zh-CN" sz="1600" b="1" kern="0" dirty="0" smtClean="0">
                          <a:solidFill>
                            <a:schemeClr val="dk1"/>
                          </a:solidFill>
                          <a:effectLst/>
                          <a:latin typeface="微软雅黑" pitchFamily="34" charset="-122"/>
                          <a:ea typeface="微软雅黑" pitchFamily="34" charset="-122"/>
                          <a:cs typeface="+mn-cs"/>
                        </a:rPr>
                        <a:t>诊改信息平台建设</a:t>
                      </a:r>
                      <a:endParaRPr lang="zh-CN" altLang="en-US" sz="1600" b="1" kern="0" dirty="0">
                        <a:solidFill>
                          <a:schemeClr val="dk1"/>
                        </a:solidFill>
                        <a:effectLst/>
                        <a:latin typeface="微软雅黑" pitchFamily="34" charset="-122"/>
                        <a:ea typeface="微软雅黑" pitchFamily="34" charset="-122"/>
                        <a:cs typeface="+mn-cs"/>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400" kern="1200" dirty="0" smtClean="0">
                          <a:solidFill>
                            <a:schemeClr val="dk1"/>
                          </a:solidFill>
                          <a:effectLst/>
                          <a:latin typeface="微软雅黑" pitchFamily="34" charset="-122"/>
                          <a:ea typeface="微软雅黑" pitchFamily="34" charset="-122"/>
                          <a:cs typeface="+mn-cs"/>
                        </a:rPr>
                        <a:t>诊改平台框架搭建</a:t>
                      </a:r>
                      <a:r>
                        <a:rPr lang="en-US" altLang="zh-CN" sz="1400" kern="1200" dirty="0" smtClean="0">
                          <a:solidFill>
                            <a:schemeClr val="dk1"/>
                          </a:solidFill>
                          <a:effectLst/>
                          <a:latin typeface="微软雅黑" pitchFamily="34" charset="-122"/>
                          <a:ea typeface="微软雅黑" pitchFamily="34" charset="-122"/>
                          <a:cs typeface="+mn-cs"/>
                        </a:rPr>
                        <a:t>;</a:t>
                      </a:r>
                      <a:r>
                        <a:rPr lang="zh-CN" altLang="zh-CN" sz="1400" kern="1200" dirty="0" smtClean="0">
                          <a:solidFill>
                            <a:schemeClr val="dk1"/>
                          </a:solidFill>
                          <a:effectLst/>
                          <a:latin typeface="微软雅黑" pitchFamily="34" charset="-122"/>
                          <a:ea typeface="微软雅黑" pitchFamily="34" charset="-122"/>
                          <a:cs typeface="+mn-cs"/>
                        </a:rPr>
                        <a:t>校级、专业级和课程级诊改分析及报告输出</a:t>
                      </a:r>
                      <a:r>
                        <a:rPr lang="en-US" altLang="zh-CN" sz="1400" kern="1200" dirty="0" smtClean="0">
                          <a:solidFill>
                            <a:schemeClr val="dk1"/>
                          </a:solidFill>
                          <a:effectLst/>
                          <a:latin typeface="微软雅黑" pitchFamily="34" charset="-122"/>
                          <a:ea typeface="微软雅黑" pitchFamily="34" charset="-122"/>
                          <a:cs typeface="+mn-cs"/>
                        </a:rPr>
                        <a:t>;</a:t>
                      </a:r>
                      <a:r>
                        <a:rPr lang="zh-CN" altLang="zh-CN" sz="1400" kern="1200" dirty="0" smtClean="0">
                          <a:solidFill>
                            <a:schemeClr val="dk1"/>
                          </a:solidFill>
                          <a:effectLst/>
                          <a:latin typeface="微软雅黑" pitchFamily="34" charset="-122"/>
                          <a:ea typeface="微软雅黑" pitchFamily="34" charset="-122"/>
                          <a:cs typeface="+mn-cs"/>
                        </a:rPr>
                        <a:t>数据中心搭建</a:t>
                      </a:r>
                      <a:r>
                        <a:rPr lang="zh-CN" altLang="en-US" sz="1400" kern="1200" dirty="0" smtClean="0">
                          <a:solidFill>
                            <a:schemeClr val="dk1"/>
                          </a:solidFill>
                          <a:effectLst/>
                          <a:latin typeface="微软雅黑" pitchFamily="34" charset="-122"/>
                          <a:ea typeface="微软雅黑" pitchFamily="34" charset="-122"/>
                          <a:cs typeface="+mn-cs"/>
                        </a:rPr>
                        <a:t>；</a:t>
                      </a:r>
                      <a:r>
                        <a:rPr lang="zh-CN" altLang="zh-CN" sz="1400" kern="1200" dirty="0" smtClean="0">
                          <a:solidFill>
                            <a:schemeClr val="dk1"/>
                          </a:solidFill>
                          <a:effectLst/>
                          <a:latin typeface="微软雅黑" pitchFamily="34" charset="-122"/>
                          <a:ea typeface="微软雅黑" pitchFamily="34" charset="-122"/>
                          <a:cs typeface="+mn-cs"/>
                        </a:rPr>
                        <a:t>构建初级的教育大数据应用平台</a:t>
                      </a:r>
                      <a:r>
                        <a:rPr lang="zh-CN" altLang="en-US" sz="1400" kern="1200" dirty="0" smtClean="0">
                          <a:solidFill>
                            <a:schemeClr val="dk1"/>
                          </a:solidFill>
                          <a:effectLst/>
                          <a:latin typeface="微软雅黑" pitchFamily="34" charset="-122"/>
                          <a:ea typeface="微软雅黑" pitchFamily="34" charset="-122"/>
                          <a:cs typeface="+mn-cs"/>
                        </a:rPr>
                        <a:t>。</a:t>
                      </a:r>
                      <a:endParaRPr lang="zh-CN" altLang="zh-CN" sz="1400" kern="1200" dirty="0" smtClean="0">
                        <a:solidFill>
                          <a:schemeClr val="dk1"/>
                        </a:solidFill>
                        <a:effectLst/>
                        <a:latin typeface="微软雅黑" pitchFamily="34" charset="-122"/>
                        <a:ea typeface="微软雅黑" pitchFamily="34" charset="-122"/>
                        <a:cs typeface="+mn-cs"/>
                      </a:endParaRPr>
                    </a:p>
                  </a:txBody>
                  <a:tcPr marL="68580" marR="68580" marT="0" marB="0" anchor="ctr"/>
                </a:tc>
              </a:tr>
              <a:tr h="252095">
                <a:tc>
                  <a:txBody>
                    <a:bodyPr/>
                    <a:lstStyle/>
                    <a:p>
                      <a:pPr algn="ctr">
                        <a:lnSpc>
                          <a:spcPct val="150000"/>
                        </a:lnSpc>
                        <a:spcAft>
                          <a:spcPts val="0"/>
                        </a:spcAft>
                      </a:pPr>
                      <a:r>
                        <a:rPr lang="en-US" sz="1600" kern="100" dirty="0" smtClean="0">
                          <a:effectLst/>
                          <a:latin typeface="微软雅黑" pitchFamily="34" charset="-122"/>
                          <a:ea typeface="微软雅黑" pitchFamily="34" charset="-122"/>
                        </a:rPr>
                        <a:t>4</a:t>
                      </a:r>
                      <a:endParaRPr lang="zh-CN" sz="1600" kern="100" dirty="0">
                        <a:effectLst/>
                        <a:latin typeface="微软雅黑" pitchFamily="34" charset="-122"/>
                        <a:ea typeface="微软雅黑" pitchFamily="34" charset="-122"/>
                      </a:endParaRPr>
                    </a:p>
                  </a:txBody>
                  <a:tcPr marL="68580" marR="68580" marT="0" marB="0" anchor="ctr"/>
                </a:tc>
                <a:tc>
                  <a:txBody>
                    <a:bodyPr/>
                    <a:lstStyle/>
                    <a:p>
                      <a:pPr algn="ctr">
                        <a:lnSpc>
                          <a:spcPct val="150000"/>
                        </a:lnSpc>
                        <a:spcAft>
                          <a:spcPts val="0"/>
                        </a:spcAft>
                      </a:pPr>
                      <a:r>
                        <a:rPr lang="zh-CN" altLang="en-US" sz="1600" b="1" kern="100" dirty="0" smtClean="0">
                          <a:effectLst/>
                          <a:latin typeface="微软雅黑" pitchFamily="34" charset="-122"/>
                          <a:ea typeface="微软雅黑" pitchFamily="34" charset="-122"/>
                        </a:rPr>
                        <a:t>各项目诊断报告编写</a:t>
                      </a:r>
                      <a:endParaRPr lang="zh-CN" sz="1600" b="1" kern="100" dirty="0">
                        <a:effectLst/>
                        <a:latin typeface="微软雅黑" pitchFamily="34" charset="-122"/>
                        <a:ea typeface="微软雅黑" pitchFamily="34" charset="-122"/>
                      </a:endParaRPr>
                    </a:p>
                  </a:txBody>
                  <a:tcPr marL="68580" marR="68580" marT="0" marB="0" anchor="ctr"/>
                </a:tc>
                <a:tc>
                  <a:txBody>
                    <a:bodyPr/>
                    <a:lstStyle/>
                    <a:p>
                      <a:pPr algn="l">
                        <a:lnSpc>
                          <a:spcPct val="150000"/>
                        </a:lnSpc>
                        <a:spcAft>
                          <a:spcPts val="0"/>
                        </a:spcAft>
                      </a:pPr>
                      <a:r>
                        <a:rPr lang="zh-CN" altLang="zh-CN" sz="1400" kern="1200" dirty="0" smtClean="0">
                          <a:solidFill>
                            <a:schemeClr val="dk1"/>
                          </a:solidFill>
                          <a:effectLst/>
                          <a:latin typeface="微软雅黑" pitchFamily="34" charset="-122"/>
                          <a:ea typeface="微软雅黑" pitchFamily="34" charset="-122"/>
                          <a:cs typeface="+mn-cs"/>
                        </a:rPr>
                        <a:t>为</a:t>
                      </a:r>
                      <a:r>
                        <a:rPr lang="zh-CN" altLang="en-US" sz="1400" kern="1200" dirty="0" smtClean="0">
                          <a:solidFill>
                            <a:schemeClr val="dk1"/>
                          </a:solidFill>
                          <a:effectLst/>
                          <a:latin typeface="微软雅黑" pitchFamily="34" charset="-122"/>
                          <a:ea typeface="微软雅黑" pitchFamily="34" charset="-122"/>
                          <a:cs typeface="+mn-cs"/>
                        </a:rPr>
                        <a:t>学院</a:t>
                      </a:r>
                      <a:r>
                        <a:rPr lang="zh-CN" altLang="zh-CN" sz="1400" kern="1200" dirty="0" smtClean="0">
                          <a:solidFill>
                            <a:schemeClr val="dk1"/>
                          </a:solidFill>
                          <a:effectLst/>
                          <a:latin typeface="微软雅黑" pitchFamily="34" charset="-122"/>
                          <a:ea typeface="微软雅黑" pitchFamily="34" charset="-122"/>
                          <a:cs typeface="+mn-cs"/>
                        </a:rPr>
                        <a:t>编制教育质量诊断报告和发展能力诊断报告。</a:t>
                      </a:r>
                      <a:endParaRPr lang="zh-CN" sz="1400" kern="1200" dirty="0">
                        <a:solidFill>
                          <a:schemeClr val="dk1"/>
                        </a:solidFill>
                        <a:effectLst/>
                        <a:latin typeface="微软雅黑" pitchFamily="34" charset="-122"/>
                        <a:ea typeface="微软雅黑" pitchFamily="34" charset="-122"/>
                        <a:cs typeface="+mn-cs"/>
                      </a:endParaRPr>
                    </a:p>
                  </a:txBody>
                  <a:tcPr marL="68580" marR="68580" marT="0" marB="0" anchor="ctr"/>
                </a:tc>
              </a:tr>
              <a:tr h="252095">
                <a:tc>
                  <a:txBody>
                    <a:bodyPr/>
                    <a:lstStyle/>
                    <a:p>
                      <a:pPr algn="ctr">
                        <a:lnSpc>
                          <a:spcPct val="150000"/>
                        </a:lnSpc>
                        <a:spcAft>
                          <a:spcPts val="0"/>
                        </a:spcAft>
                      </a:pPr>
                      <a:r>
                        <a:rPr lang="en-US" sz="1600" kern="100" dirty="0" smtClean="0">
                          <a:effectLst/>
                          <a:latin typeface="微软雅黑" pitchFamily="34" charset="-122"/>
                          <a:ea typeface="微软雅黑" pitchFamily="34" charset="-122"/>
                        </a:rPr>
                        <a:t>5</a:t>
                      </a:r>
                      <a:endParaRPr lang="zh-CN" sz="1600" kern="100" dirty="0">
                        <a:effectLst/>
                        <a:latin typeface="微软雅黑" pitchFamily="34" charset="-122"/>
                        <a:ea typeface="微软雅黑" pitchFamily="34" charset="-122"/>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zh-CN" sz="1600" b="1" kern="0" dirty="0" smtClean="0">
                          <a:solidFill>
                            <a:schemeClr val="dk1"/>
                          </a:solidFill>
                          <a:effectLst/>
                          <a:latin typeface="微软雅黑" pitchFamily="34" charset="-122"/>
                          <a:ea typeface="微软雅黑" pitchFamily="34" charset="-122"/>
                          <a:cs typeface="+mn-cs"/>
                        </a:rPr>
                        <a:t>诊改复核咨询服务</a:t>
                      </a:r>
                      <a:endParaRPr lang="zh-CN" sz="1600" b="1" kern="0" dirty="0">
                        <a:solidFill>
                          <a:schemeClr val="dk1"/>
                        </a:solidFill>
                        <a:effectLst/>
                        <a:latin typeface="微软雅黑" pitchFamily="34" charset="-122"/>
                        <a:ea typeface="微软雅黑" pitchFamily="34" charset="-122"/>
                        <a:cs typeface="+mn-cs"/>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400" kern="1200" dirty="0" smtClean="0">
                          <a:solidFill>
                            <a:schemeClr val="dk1"/>
                          </a:solidFill>
                          <a:effectLst/>
                          <a:latin typeface="微软雅黑" pitchFamily="34" charset="-122"/>
                          <a:ea typeface="微软雅黑" pitchFamily="34" charset="-122"/>
                          <a:cs typeface="+mn-cs"/>
                        </a:rPr>
                        <a:t>为甲方提供专家培训指导、咨询论证服务</a:t>
                      </a:r>
                      <a:r>
                        <a:rPr lang="zh-CN" altLang="en-US" sz="1400" kern="1200" dirty="0" smtClean="0">
                          <a:solidFill>
                            <a:schemeClr val="dk1"/>
                          </a:solidFill>
                          <a:effectLst/>
                          <a:latin typeface="微软雅黑" pitchFamily="34" charset="-122"/>
                          <a:ea typeface="微软雅黑" pitchFamily="34" charset="-122"/>
                          <a:cs typeface="+mn-cs"/>
                        </a:rPr>
                        <a:t>；</a:t>
                      </a:r>
                      <a:r>
                        <a:rPr lang="zh-CN" altLang="zh-CN" sz="1400" kern="1200" dirty="0" smtClean="0">
                          <a:solidFill>
                            <a:schemeClr val="dk1"/>
                          </a:solidFill>
                          <a:effectLst/>
                          <a:latin typeface="微软雅黑" pitchFamily="34" charset="-122"/>
                          <a:ea typeface="微软雅黑" pitchFamily="34" charset="-122"/>
                          <a:cs typeface="+mn-cs"/>
                        </a:rPr>
                        <a:t>协助甲方编制或改进提升复核材料。</a:t>
                      </a:r>
                      <a:endParaRPr lang="zh-CN" sz="1400" kern="1200" dirty="0">
                        <a:solidFill>
                          <a:schemeClr val="dk1"/>
                        </a:solidFill>
                        <a:effectLst/>
                        <a:latin typeface="微软雅黑" pitchFamily="34" charset="-122"/>
                        <a:ea typeface="微软雅黑" pitchFamily="34" charset="-122"/>
                        <a:cs typeface="+mn-cs"/>
                      </a:endParaRPr>
                    </a:p>
                  </a:txBody>
                  <a:tcPr marL="68580" marR="68580" marT="0" marB="0" anchor="ctr"/>
                </a:tc>
              </a:tr>
            </a:tbl>
          </a:graphicData>
        </a:graphic>
      </p:graphicFrame>
      <p:sp>
        <p:nvSpPr>
          <p:cNvPr id="10" name="TextBox 9"/>
          <p:cNvSpPr txBox="1"/>
          <p:nvPr/>
        </p:nvSpPr>
        <p:spPr>
          <a:xfrm>
            <a:off x="132313" y="690647"/>
            <a:ext cx="2590442" cy="369332"/>
          </a:xfrm>
          <a:prstGeom prst="rect">
            <a:avLst/>
          </a:prstGeom>
          <a:noFill/>
        </p:spPr>
        <p:txBody>
          <a:bodyPr wrap="square" rtlCol="0">
            <a:spAutoFit/>
          </a:bodyPr>
          <a:lstStyle/>
          <a:p>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产品</a:t>
            </a:r>
            <a:r>
              <a:rPr lang="zh-CN" altLang="en-US" b="1" dirty="0">
                <a:solidFill>
                  <a:srgbClr val="C00000"/>
                </a:solidFill>
                <a:latin typeface="微软雅黑" pitchFamily="34" charset="-122"/>
                <a:ea typeface="微软雅黑" pitchFamily="34" charset="-122"/>
              </a:rPr>
              <a:t>服务</a:t>
            </a:r>
            <a:r>
              <a:rPr lang="zh-CN" altLang="en-US" b="1" dirty="0" smtClean="0">
                <a:solidFill>
                  <a:srgbClr val="C00000"/>
                </a:solidFill>
                <a:latin typeface="微软雅黑" pitchFamily="34" charset="-122"/>
                <a:ea typeface="微软雅黑" pitchFamily="34" charset="-122"/>
              </a:rPr>
              <a:t>清单</a:t>
            </a:r>
            <a:endParaRPr lang="zh-CN" altLang="en-US" b="1" dirty="0">
              <a:solidFill>
                <a:srgbClr val="C00000"/>
              </a:solidFill>
              <a:latin typeface="微软雅黑" pitchFamily="34" charset="-122"/>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4067051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33</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6" y="715882"/>
            <a:ext cx="3194498" cy="4884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en-US" sz="2000" b="1" dirty="0" smtClean="0">
                <a:solidFill>
                  <a:srgbClr val="FFFFFF"/>
                </a:solidFill>
                <a:ea typeface="微软雅黑" pitchFamily="34" charset="-122"/>
                <a:sym typeface="微软雅黑" panose="020B0503020204020204" pitchFamily="34" charset="-122"/>
              </a:rPr>
              <a:t>（三）过程</a:t>
            </a:r>
            <a:r>
              <a:rPr lang="zh-CN" altLang="en-US" sz="2000" b="1" dirty="0">
                <a:solidFill>
                  <a:srgbClr val="FFFFFF"/>
                </a:solidFill>
                <a:ea typeface="微软雅黑" pitchFamily="34" charset="-122"/>
                <a:sym typeface="微软雅黑" panose="020B0503020204020204" pitchFamily="34" charset="-122"/>
              </a:rPr>
              <a:t>性成果积累</a:t>
            </a:r>
          </a:p>
        </p:txBody>
      </p:sp>
      <p:grpSp>
        <p:nvGrpSpPr>
          <p:cNvPr id="15" name="组合 14"/>
          <p:cNvGrpSpPr/>
          <p:nvPr/>
        </p:nvGrpSpPr>
        <p:grpSpPr>
          <a:xfrm>
            <a:off x="1438275" y="1642644"/>
            <a:ext cx="8649448" cy="4311822"/>
            <a:chOff x="721770" y="831463"/>
            <a:chExt cx="8170710" cy="4311822"/>
          </a:xfrm>
        </p:grpSpPr>
        <p:sp>
          <p:nvSpPr>
            <p:cNvPr id="16" name="矩形 15"/>
            <p:cNvSpPr/>
            <p:nvPr/>
          </p:nvSpPr>
          <p:spPr>
            <a:xfrm>
              <a:off x="962085" y="831463"/>
              <a:ext cx="3079474" cy="1138767"/>
            </a:xfrm>
            <a:prstGeom prst="rect">
              <a:avLst/>
            </a:prstGeom>
          </p:spPr>
          <p:txBody>
            <a:bodyPr wrap="square" lIns="91433" tIns="45717" rIns="91433" bIns="45717">
              <a:spAutoFit/>
            </a:bodyPr>
            <a:lstStyle/>
            <a:p>
              <a:pPr marL="235847" indent="-235847">
                <a:spcBef>
                  <a:spcPts val="598"/>
                </a:spcBef>
                <a:spcAft>
                  <a:spcPts val="598"/>
                </a:spcAft>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做好档案管理；</a:t>
              </a:r>
              <a:endParaRPr lang="en-US" altLang="zh-CN" sz="1600" dirty="0" smtClean="0">
                <a:latin typeface="微软雅黑" panose="020B0503020204020204" pitchFamily="34" charset="-122"/>
                <a:ea typeface="微软雅黑" panose="020B0503020204020204" pitchFamily="34" charset="-122"/>
              </a:endParaRPr>
            </a:p>
            <a:p>
              <a:pPr marL="235847" indent="-235847">
                <a:spcBef>
                  <a:spcPts val="598"/>
                </a:spcBef>
                <a:spcAft>
                  <a:spcPts val="598"/>
                </a:spcAft>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做好过程性材料的积累和优化；</a:t>
              </a:r>
              <a:endParaRPr lang="en-US" altLang="zh-CN" sz="1600" dirty="0" smtClean="0">
                <a:latin typeface="微软雅黑" panose="020B0503020204020204" pitchFamily="34" charset="-122"/>
                <a:ea typeface="微软雅黑" panose="020B0503020204020204" pitchFamily="34" charset="-122"/>
              </a:endParaRPr>
            </a:p>
            <a:p>
              <a:pPr marL="235847" indent="-235847">
                <a:spcBef>
                  <a:spcPts val="598"/>
                </a:spcBef>
                <a:spcAft>
                  <a:spcPts val="598"/>
                </a:spcAft>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及时</a:t>
              </a:r>
              <a:r>
                <a:rPr lang="zh-CN" altLang="en-US" sz="1600" dirty="0" smtClean="0">
                  <a:latin typeface="微软雅黑" panose="020B0503020204020204" pitchFamily="34" charset="-122"/>
                  <a:ea typeface="微软雅黑" panose="020B0503020204020204" pitchFamily="34" charset="-122"/>
                </a:rPr>
                <a:t>提炼成功经验和典型案例；</a:t>
              </a:r>
              <a:endParaRPr lang="en-US" altLang="zh-CN" sz="1600" dirty="0" smtClean="0">
                <a:latin typeface="微软雅黑" panose="020B0503020204020204" pitchFamily="34" charset="-122"/>
                <a:ea typeface="微软雅黑" panose="020B0503020204020204" pitchFamily="34" charset="-122"/>
              </a:endParaRPr>
            </a:p>
          </p:txBody>
        </p:sp>
        <p:sp>
          <p:nvSpPr>
            <p:cNvPr id="17" name="矩形 16"/>
            <p:cNvSpPr/>
            <p:nvPr/>
          </p:nvSpPr>
          <p:spPr>
            <a:xfrm>
              <a:off x="5101407" y="2137420"/>
              <a:ext cx="3791073" cy="2792458"/>
            </a:xfrm>
            <a:prstGeom prst="rect">
              <a:avLst/>
            </a:prstGeom>
          </p:spPr>
          <p:txBody>
            <a:bodyPr wrap="square" lIns="62892" tIns="31446" rIns="62892" bIns="31446">
              <a:spAutoFit/>
            </a:bodyPr>
            <a:lstStyle/>
            <a:p>
              <a:pPr marL="196539" indent="-196539">
                <a:lnSpc>
                  <a:spcPct val="150000"/>
                </a:lnSpc>
                <a:spcBef>
                  <a:spcPts val="413"/>
                </a:spcBef>
                <a:spcAft>
                  <a:spcPts val="413"/>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一</a:t>
              </a:r>
              <a:r>
                <a:rPr lang="zh-CN" altLang="en-US" sz="1600" dirty="0">
                  <a:latin typeface="微软雅黑" panose="020B0503020204020204" pitchFamily="34" charset="-122"/>
                  <a:ea typeface="微软雅黑" panose="020B0503020204020204" pitchFamily="34" charset="-122"/>
                </a:rPr>
                <a:t>是要有</a:t>
              </a:r>
              <a:r>
                <a:rPr lang="zh-CN" altLang="en-US" sz="1600" b="1" dirty="0">
                  <a:solidFill>
                    <a:srgbClr val="0081E2"/>
                  </a:solidFill>
                  <a:latin typeface="微软雅黑" panose="020B0503020204020204" pitchFamily="34" charset="-122"/>
                  <a:ea typeface="微软雅黑" panose="020B0503020204020204" pitchFamily="34" charset="-122"/>
                </a:rPr>
                <a:t>工作方案或计划</a:t>
              </a:r>
              <a:r>
                <a:rPr lang="zh-CN" altLang="en-US" sz="1600" dirty="0">
                  <a:solidFill>
                    <a:srgbClr val="0081E2"/>
                  </a:solidFill>
                  <a:latin typeface="微软雅黑" panose="020B0503020204020204" pitchFamily="34" charset="-122"/>
                  <a:ea typeface="微软雅黑" panose="020B0503020204020204" pitchFamily="34" charset="-122"/>
                </a:rPr>
                <a:t>；</a:t>
              </a:r>
            </a:p>
            <a:p>
              <a:pPr marL="196539" indent="-196539">
                <a:lnSpc>
                  <a:spcPct val="150000"/>
                </a:lnSpc>
                <a:spcBef>
                  <a:spcPts val="413"/>
                </a:spcBef>
                <a:spcAft>
                  <a:spcPts val="413"/>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二是要有</a:t>
              </a:r>
              <a:r>
                <a:rPr lang="zh-CN" altLang="en-US" sz="1600" b="1" dirty="0">
                  <a:solidFill>
                    <a:srgbClr val="0081E2"/>
                  </a:solidFill>
                  <a:latin typeface="微软雅黑" panose="020B0503020204020204" pitchFamily="34" charset="-122"/>
                  <a:ea typeface="微软雅黑" panose="020B0503020204020204" pitchFamily="34" charset="-122"/>
                </a:rPr>
                <a:t>工作总结或纪要</a:t>
              </a:r>
              <a:r>
                <a:rPr lang="zh-CN" altLang="en-US" sz="1600" dirty="0">
                  <a:solidFill>
                    <a:srgbClr val="0081E2"/>
                  </a:solidFill>
                  <a:latin typeface="微软雅黑" panose="020B0503020204020204" pitchFamily="34" charset="-122"/>
                  <a:ea typeface="微软雅黑" panose="020B0503020204020204" pitchFamily="34" charset="-122"/>
                </a:rPr>
                <a:t>；</a:t>
              </a:r>
            </a:p>
            <a:p>
              <a:pPr marL="196539" indent="-196539">
                <a:lnSpc>
                  <a:spcPct val="150000"/>
                </a:lnSpc>
                <a:spcBef>
                  <a:spcPts val="413"/>
                </a:spcBef>
                <a:spcAft>
                  <a:spcPts val="413"/>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三是要有</a:t>
              </a:r>
              <a:r>
                <a:rPr lang="zh-CN" altLang="en-US" sz="1600" b="1" dirty="0">
                  <a:solidFill>
                    <a:srgbClr val="0081E2"/>
                  </a:solidFill>
                  <a:latin typeface="微软雅黑" panose="020B0503020204020204" pitchFamily="34" charset="-122"/>
                  <a:ea typeface="微软雅黑" panose="020B0503020204020204" pitchFamily="34" charset="-122"/>
                </a:rPr>
                <a:t>物化的成果</a:t>
              </a:r>
              <a:r>
                <a:rPr lang="zh-CN" altLang="en-US" sz="1600" dirty="0">
                  <a:solidFill>
                    <a:srgbClr val="0081E2"/>
                  </a:solidFill>
                  <a:latin typeface="微软雅黑" panose="020B0503020204020204" pitchFamily="34" charset="-122"/>
                  <a:ea typeface="微软雅黑" panose="020B0503020204020204" pitchFamily="34" charset="-122"/>
                </a:rPr>
                <a:t>；</a:t>
              </a:r>
            </a:p>
            <a:p>
              <a:pPr marL="196539" indent="-196539">
                <a:lnSpc>
                  <a:spcPct val="150000"/>
                </a:lnSpc>
                <a:spcBef>
                  <a:spcPts val="413"/>
                </a:spcBef>
                <a:spcAft>
                  <a:spcPts val="413"/>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四是要有</a:t>
              </a:r>
              <a:r>
                <a:rPr lang="zh-CN" altLang="en-US" sz="1600" b="1" dirty="0">
                  <a:solidFill>
                    <a:srgbClr val="0081E2"/>
                  </a:solidFill>
                  <a:latin typeface="微软雅黑" panose="020B0503020204020204" pitchFamily="34" charset="-122"/>
                  <a:ea typeface="微软雅黑" panose="020B0503020204020204" pitchFamily="34" charset="-122"/>
                </a:rPr>
                <a:t>照片和视频</a:t>
              </a:r>
              <a:r>
                <a:rPr lang="zh-CN" altLang="en-US" sz="1600" dirty="0">
                  <a:solidFill>
                    <a:srgbClr val="0081E2"/>
                  </a:solidFill>
                  <a:latin typeface="微软雅黑" panose="020B0503020204020204" pitchFamily="34" charset="-122"/>
                  <a:ea typeface="微软雅黑" panose="020B0503020204020204" pitchFamily="34" charset="-122"/>
                </a:rPr>
                <a:t>；</a:t>
              </a:r>
            </a:p>
            <a:p>
              <a:pPr marL="196539" indent="-196539">
                <a:lnSpc>
                  <a:spcPct val="150000"/>
                </a:lnSpc>
                <a:spcBef>
                  <a:spcPts val="413"/>
                </a:spcBef>
                <a:spcAft>
                  <a:spcPts val="413"/>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五是要有其他</a:t>
              </a:r>
              <a:r>
                <a:rPr lang="zh-CN" altLang="en-US" sz="1600" b="1" dirty="0">
                  <a:solidFill>
                    <a:srgbClr val="0081E2"/>
                  </a:solidFill>
                  <a:latin typeface="微软雅黑" panose="020B0503020204020204" pitchFamily="34" charset="-122"/>
                  <a:ea typeface="微软雅黑" panose="020B0503020204020204" pitchFamily="34" charset="-122"/>
                </a:rPr>
                <a:t>相关</a:t>
              </a:r>
              <a:r>
                <a:rPr lang="zh-CN" altLang="en-US" sz="1600" b="1" dirty="0" smtClean="0">
                  <a:solidFill>
                    <a:srgbClr val="0081E2"/>
                  </a:solidFill>
                  <a:latin typeface="微软雅黑" panose="020B0503020204020204" pitchFamily="34" charset="-122"/>
                  <a:ea typeface="微软雅黑" panose="020B0503020204020204" pitchFamily="34" charset="-122"/>
                </a:rPr>
                <a:t>资料；</a:t>
              </a:r>
              <a:endParaRPr lang="en-US" altLang="zh-CN" sz="1600" dirty="0">
                <a:solidFill>
                  <a:srgbClr val="0081E2"/>
                </a:solidFill>
                <a:latin typeface="微软雅黑" panose="020B0503020204020204" pitchFamily="34" charset="-122"/>
                <a:ea typeface="微软雅黑" panose="020B0503020204020204" pitchFamily="34" charset="-122"/>
              </a:endParaRPr>
            </a:p>
            <a:p>
              <a:pPr marL="196539" indent="-196539">
                <a:lnSpc>
                  <a:spcPct val="150000"/>
                </a:lnSpc>
                <a:spcBef>
                  <a:spcPts val="413"/>
                </a:spcBef>
                <a:spcAft>
                  <a:spcPts val="413"/>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六是资料积累“</a:t>
              </a:r>
              <a:r>
                <a:rPr lang="zh-CN" altLang="en-US" sz="1600" b="1" dirty="0">
                  <a:solidFill>
                    <a:srgbClr val="0081E2"/>
                  </a:solidFill>
                  <a:latin typeface="微软雅黑" panose="020B0503020204020204" pitchFamily="34" charset="-122"/>
                  <a:ea typeface="微软雅黑" panose="020B0503020204020204" pitchFamily="34" charset="-122"/>
                </a:rPr>
                <a:t>一事多文，一文多用</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nvGrpSpPr>
            <p:cNvPr id="18" name="组合 4"/>
            <p:cNvGrpSpPr/>
            <p:nvPr/>
          </p:nvGrpSpPr>
          <p:grpSpPr>
            <a:xfrm>
              <a:off x="2051720" y="2209428"/>
              <a:ext cx="2664295" cy="2933857"/>
              <a:chOff x="5149055" y="1754982"/>
              <a:chExt cx="3382964" cy="3672360"/>
            </a:xfrm>
          </p:grpSpPr>
          <p:grpSp>
            <p:nvGrpSpPr>
              <p:cNvPr id="21" name="Group 3"/>
              <p:cNvGrpSpPr/>
              <p:nvPr/>
            </p:nvGrpSpPr>
            <p:grpSpPr>
              <a:xfrm>
                <a:off x="5149056" y="1754982"/>
                <a:ext cx="3382963" cy="3024188"/>
                <a:chOff x="1700" y="878"/>
                <a:chExt cx="2131" cy="1905"/>
              </a:xfrm>
            </p:grpSpPr>
            <p:sp>
              <p:nvSpPr>
                <p:cNvPr id="23" name="AutoShape 4"/>
                <p:cNvSpPr/>
                <p:nvPr/>
              </p:nvSpPr>
              <p:spPr>
                <a:xfrm>
                  <a:off x="1700" y="878"/>
                  <a:ext cx="2131" cy="341"/>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Arial" panose="020B0604020202020204" pitchFamily="34" charset="0"/>
                      <a:ea typeface="PMingLiU" panose="02020500000000000000" pitchFamily="18" charset="-120"/>
                    </a:rPr>
                    <a:t> </a:t>
                  </a:r>
                  <a:r>
                    <a:rPr lang="zh-CN" altLang="en-US" dirty="0" smtClean="0">
                      <a:latin typeface="Arial" panose="020B0604020202020204" pitchFamily="34" charset="0"/>
                      <a:ea typeface="PMingLiU" panose="02020500000000000000" pitchFamily="18" charset="-120"/>
                    </a:rPr>
                    <a:t>  </a:t>
                  </a:r>
                  <a:r>
                    <a:rPr lang="zh-CN" altLang="en-US" dirty="0" smtClean="0">
                      <a:solidFill>
                        <a:schemeClr val="bg1"/>
                      </a:solidFill>
                      <a:latin typeface="微软雅黑" panose="020B0503020204020204" pitchFamily="34" charset="-122"/>
                      <a:ea typeface="微软雅黑" panose="020B0503020204020204" pitchFamily="34" charset="-122"/>
                    </a:rPr>
                    <a:t>经验（子</a:t>
                  </a:r>
                  <a:r>
                    <a:rPr lang="zh-CN" altLang="en-US" dirty="0">
                      <a:solidFill>
                        <a:schemeClr val="bg1"/>
                      </a:solidFill>
                      <a:latin typeface="微软雅黑" panose="020B0503020204020204" pitchFamily="34" charset="-122"/>
                      <a:ea typeface="微软雅黑" panose="020B0503020204020204" pitchFamily="34" charset="-122"/>
                    </a:rPr>
                    <a:t>项目）总结</a:t>
                  </a:r>
                  <a:endParaRPr lang="zh-TW" altLang="en-US" dirty="0">
                    <a:solidFill>
                      <a:schemeClr val="bg1"/>
                    </a:solidFill>
                    <a:latin typeface="微软雅黑" panose="020B0503020204020204" pitchFamily="34" charset="-122"/>
                    <a:ea typeface="微软雅黑" panose="020B0503020204020204" pitchFamily="34" charset="-122"/>
                  </a:endParaRPr>
                </a:p>
              </p:txBody>
            </p:sp>
            <p:sp>
              <p:nvSpPr>
                <p:cNvPr id="24" name="Oval 6"/>
                <p:cNvSpPr/>
                <p:nvPr/>
              </p:nvSpPr>
              <p:spPr>
                <a:xfrm>
                  <a:off x="1738" y="914"/>
                  <a:ext cx="204" cy="20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1</a:t>
                  </a:r>
                </a:p>
              </p:txBody>
            </p:sp>
            <p:sp>
              <p:nvSpPr>
                <p:cNvPr id="25" name="AutoShape 7"/>
                <p:cNvSpPr/>
                <p:nvPr/>
              </p:nvSpPr>
              <p:spPr>
                <a:xfrm>
                  <a:off x="1700" y="1270"/>
                  <a:ext cx="2131" cy="272"/>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微软雅黑" panose="020B0503020204020204" pitchFamily="34" charset="-122"/>
                      <a:ea typeface="微软雅黑" panose="020B0503020204020204" pitchFamily="34" charset="-122"/>
                    </a:rPr>
                    <a:t>建设成效</a:t>
                  </a:r>
                  <a:endParaRPr lang="zh-TW" altLang="en-US" dirty="0">
                    <a:solidFill>
                      <a:schemeClr val="bg1"/>
                    </a:solidFill>
                    <a:latin typeface="微软雅黑" panose="020B0503020204020204" pitchFamily="34" charset="-122"/>
                    <a:ea typeface="微软雅黑" panose="020B0503020204020204" pitchFamily="34" charset="-122"/>
                  </a:endParaRPr>
                </a:p>
              </p:txBody>
            </p:sp>
            <p:sp>
              <p:nvSpPr>
                <p:cNvPr id="31" name="Oval 9"/>
                <p:cNvSpPr/>
                <p:nvPr/>
              </p:nvSpPr>
              <p:spPr>
                <a:xfrm>
                  <a:off x="1738" y="1315"/>
                  <a:ext cx="204" cy="20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2</a:t>
                  </a:r>
                </a:p>
              </p:txBody>
            </p:sp>
            <p:sp>
              <p:nvSpPr>
                <p:cNvPr id="33" name="AutoShape 10"/>
                <p:cNvSpPr/>
                <p:nvPr/>
              </p:nvSpPr>
              <p:spPr>
                <a:xfrm>
                  <a:off x="1700" y="1678"/>
                  <a:ext cx="2131" cy="272"/>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微软雅黑" panose="020B0503020204020204" pitchFamily="34" charset="-122"/>
                      <a:ea typeface="微软雅黑" panose="020B0503020204020204" pitchFamily="34" charset="-122"/>
                    </a:rPr>
                    <a:t>经典案例</a:t>
                  </a:r>
                  <a:endParaRPr lang="zh-TW" altLang="en-US" dirty="0">
                    <a:solidFill>
                      <a:schemeClr val="bg1"/>
                    </a:solidFill>
                    <a:latin typeface="微软雅黑" panose="020B0503020204020204" pitchFamily="34" charset="-122"/>
                    <a:ea typeface="微软雅黑" panose="020B0503020204020204" pitchFamily="34" charset="-122"/>
                  </a:endParaRPr>
                </a:p>
              </p:txBody>
            </p:sp>
            <p:sp>
              <p:nvSpPr>
                <p:cNvPr id="34" name="Oval 12"/>
                <p:cNvSpPr/>
                <p:nvPr/>
              </p:nvSpPr>
              <p:spPr>
                <a:xfrm>
                  <a:off x="1738" y="1714"/>
                  <a:ext cx="204" cy="20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3</a:t>
                  </a:r>
                </a:p>
              </p:txBody>
            </p:sp>
            <p:sp>
              <p:nvSpPr>
                <p:cNvPr id="35" name="AutoShape 13"/>
                <p:cNvSpPr/>
                <p:nvPr/>
              </p:nvSpPr>
              <p:spPr>
                <a:xfrm>
                  <a:off x="1700" y="2086"/>
                  <a:ext cx="2131" cy="272"/>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微软雅黑" panose="020B0503020204020204" pitchFamily="34" charset="-122"/>
                      <a:ea typeface="微软雅黑" panose="020B0503020204020204" pitchFamily="34" charset="-122"/>
                    </a:rPr>
                    <a:t>机制制度</a:t>
                  </a:r>
                  <a:endParaRPr lang="zh-TW" altLang="en-US" dirty="0">
                    <a:solidFill>
                      <a:schemeClr val="bg1"/>
                    </a:solidFill>
                    <a:latin typeface="微软雅黑" panose="020B0503020204020204" pitchFamily="34" charset="-122"/>
                    <a:ea typeface="微软雅黑" panose="020B0503020204020204" pitchFamily="34" charset="-122"/>
                  </a:endParaRPr>
                </a:p>
              </p:txBody>
            </p:sp>
            <p:sp>
              <p:nvSpPr>
                <p:cNvPr id="36" name="Oval 15"/>
                <p:cNvSpPr/>
                <p:nvPr/>
              </p:nvSpPr>
              <p:spPr>
                <a:xfrm>
                  <a:off x="1738" y="2131"/>
                  <a:ext cx="204" cy="20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4</a:t>
                  </a:r>
                </a:p>
              </p:txBody>
            </p:sp>
            <p:sp>
              <p:nvSpPr>
                <p:cNvPr id="37" name="AutoShape 16"/>
                <p:cNvSpPr/>
                <p:nvPr/>
              </p:nvSpPr>
              <p:spPr>
                <a:xfrm>
                  <a:off x="1700" y="2511"/>
                  <a:ext cx="2131" cy="272"/>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微软雅黑" panose="020B0503020204020204" pitchFamily="34" charset="-122"/>
                      <a:ea typeface="微软雅黑" panose="020B0503020204020204" pitchFamily="34" charset="-122"/>
                    </a:rPr>
                    <a:t>过程性材料</a:t>
                  </a:r>
                  <a:endParaRPr lang="zh-TW" altLang="en-US" dirty="0">
                    <a:solidFill>
                      <a:schemeClr val="bg1"/>
                    </a:solidFill>
                    <a:latin typeface="微软雅黑" panose="020B0503020204020204" pitchFamily="34" charset="-122"/>
                    <a:ea typeface="微软雅黑" panose="020B0503020204020204" pitchFamily="34" charset="-122"/>
                  </a:endParaRPr>
                </a:p>
              </p:txBody>
            </p:sp>
            <p:sp>
              <p:nvSpPr>
                <p:cNvPr id="38" name="Oval 17"/>
                <p:cNvSpPr/>
                <p:nvPr/>
              </p:nvSpPr>
              <p:spPr>
                <a:xfrm>
                  <a:off x="1738" y="2541"/>
                  <a:ext cx="204" cy="20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5</a:t>
                  </a:r>
                </a:p>
              </p:txBody>
            </p:sp>
          </p:grpSp>
          <p:sp>
            <p:nvSpPr>
              <p:cNvPr id="22" name="AutoShape 16"/>
              <p:cNvSpPr/>
              <p:nvPr/>
            </p:nvSpPr>
            <p:spPr>
              <a:xfrm>
                <a:off x="5149055" y="4995342"/>
                <a:ext cx="3382963" cy="432000"/>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微软雅黑" panose="020B0503020204020204" pitchFamily="34" charset="-122"/>
                    <a:ea typeface="微软雅黑" panose="020B0503020204020204" pitchFamily="34" charset="-122"/>
                  </a:rPr>
                  <a:t>宣传辐射</a:t>
                </a:r>
                <a:endParaRPr lang="zh-TW" altLang="en-US" dirty="0">
                  <a:solidFill>
                    <a:schemeClr val="bg1"/>
                  </a:solidFill>
                  <a:latin typeface="微软雅黑" panose="020B0503020204020204" pitchFamily="34" charset="-122"/>
                  <a:ea typeface="微软雅黑" panose="020B0503020204020204" pitchFamily="34" charset="-122"/>
                </a:endParaRPr>
              </a:p>
            </p:txBody>
          </p:sp>
        </p:grpSp>
        <p:sp>
          <p:nvSpPr>
            <p:cNvPr id="19" name="Oval 17"/>
            <p:cNvSpPr/>
            <p:nvPr/>
          </p:nvSpPr>
          <p:spPr>
            <a:xfrm>
              <a:off x="2094969" y="4857394"/>
              <a:ext cx="232857" cy="25884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6</a:t>
              </a:r>
            </a:p>
          </p:txBody>
        </p:sp>
        <p:sp>
          <p:nvSpPr>
            <p:cNvPr id="20" name="五边形 19"/>
            <p:cNvSpPr/>
            <p:nvPr/>
          </p:nvSpPr>
          <p:spPr>
            <a:xfrm>
              <a:off x="721770" y="3299427"/>
              <a:ext cx="1224823" cy="502088"/>
            </a:xfrm>
            <a:prstGeom prst="homePlate">
              <a:avLst/>
            </a:prstGeom>
            <a:solidFill>
              <a:schemeClr val="accent5">
                <a:lumMod val="75000"/>
              </a:schemeClr>
            </a:solidFill>
          </p:spPr>
          <p:txBody>
            <a:bodyPr wrap="square" lIns="62892" tIns="31446" rIns="62892" bIns="31446">
              <a:spAutoFit/>
            </a:bodyPr>
            <a:lstStyle/>
            <a:p>
              <a:pPr>
                <a:lnSpc>
                  <a:spcPct val="150000"/>
                </a:lnSpc>
                <a:spcBef>
                  <a:spcPts val="825"/>
                </a:spcBef>
                <a:spcAft>
                  <a:spcPts val="413"/>
                </a:spcAft>
              </a:pPr>
              <a:r>
                <a:rPr lang="zh-CN" altLang="en-US" sz="1900" b="1" dirty="0" smtClean="0">
                  <a:solidFill>
                    <a:schemeClr val="bg1"/>
                  </a:solidFill>
                  <a:latin typeface="微软雅黑" panose="020B0503020204020204" pitchFamily="34" charset="-122"/>
                  <a:ea typeface="微软雅黑" panose="020B0503020204020204" pitchFamily="34" charset="-122"/>
                </a:rPr>
                <a:t>成果佐证</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41772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39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34</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3" name="MH_Other_5"/>
          <p:cNvSpPr>
            <a:spLocks noChangeArrowheads="1"/>
          </p:cNvSpPr>
          <p:nvPr>
            <p:custDataLst>
              <p:tags r:id="rId1"/>
            </p:custDataLst>
          </p:nvPr>
        </p:nvSpPr>
        <p:spPr bwMode="auto">
          <a:xfrm>
            <a:off x="214823" y="712949"/>
            <a:ext cx="3285480" cy="49138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 专业建设团队保障</a:t>
            </a:r>
            <a:endParaRPr lang="zh-CN" altLang="en-US" sz="2000" b="1" dirty="0">
              <a:solidFill>
                <a:srgbClr val="FFFFFF"/>
              </a:solidFill>
              <a:ea typeface="微软雅黑" pitchFamily="34" charset="-122"/>
            </a:endParaRPr>
          </a:p>
        </p:txBody>
      </p:sp>
      <p:sp>
        <p:nvSpPr>
          <p:cNvPr id="21" name="矩形 20"/>
          <p:cNvSpPr/>
          <p:nvPr/>
        </p:nvSpPr>
        <p:spPr>
          <a:xfrm>
            <a:off x="2524386" y="5383787"/>
            <a:ext cx="3914451" cy="400110"/>
          </a:xfrm>
          <a:prstGeom prst="rect">
            <a:avLst/>
          </a:prstGeom>
        </p:spPr>
        <p:txBody>
          <a:bodyPr wrap="square">
            <a:spAutoFit/>
          </a:bodyPr>
          <a:lstStyle/>
          <a:p>
            <a:r>
              <a:rPr lang="zh-CN" altLang="en-US" sz="2000" b="1" dirty="0" smtClean="0">
                <a:solidFill>
                  <a:srgbClr val="C00000"/>
                </a:solidFill>
                <a:latin typeface="微软雅黑" pitchFamily="34" charset="-122"/>
                <a:ea typeface="微软雅黑" pitchFamily="34" charset="-122"/>
              </a:rPr>
              <a:t>全国一流的职业教育专家</a:t>
            </a:r>
            <a:endParaRPr lang="zh-CN" altLang="en-US" sz="2000" b="1" dirty="0">
              <a:solidFill>
                <a:srgbClr val="C00000"/>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107479942"/>
              </p:ext>
            </p:extLst>
          </p:nvPr>
        </p:nvGraphicFramePr>
        <p:xfrm>
          <a:off x="676227" y="1885164"/>
          <a:ext cx="7172373" cy="3271520"/>
        </p:xfrm>
        <a:graphic>
          <a:graphicData uri="http://schemas.openxmlformats.org/drawingml/2006/table">
            <a:tbl>
              <a:tblPr firstRow="1" bandRow="1">
                <a:tableStyleId>{5C22544A-7EE6-4342-B048-85BDC9FD1C3A}</a:tableStyleId>
              </a:tblPr>
              <a:tblGrid>
                <a:gridCol w="608340"/>
                <a:gridCol w="852931"/>
                <a:gridCol w="5711102"/>
              </a:tblGrid>
              <a:tr h="0">
                <a:tc>
                  <a:txBody>
                    <a:bodyPr/>
                    <a:lstStyle/>
                    <a:p>
                      <a:r>
                        <a:rPr lang="zh-CN" altLang="en-US" sz="1400" dirty="0" smtClean="0">
                          <a:latin typeface="微软雅黑" pitchFamily="34" charset="-122"/>
                          <a:ea typeface="微软雅黑" pitchFamily="34" charset="-122"/>
                        </a:rPr>
                        <a:t>序号</a:t>
                      </a:r>
                      <a:endParaRPr lang="zh-CN" altLang="en-US" sz="1400" dirty="0">
                        <a:latin typeface="微软雅黑" pitchFamily="34" charset="-122"/>
                        <a:ea typeface="微软雅黑" pitchFamily="34" charset="-122"/>
                      </a:endParaRPr>
                    </a:p>
                  </a:txBody>
                  <a:tcPr/>
                </a:tc>
                <a:tc>
                  <a:txBody>
                    <a:bodyPr/>
                    <a:lstStyle/>
                    <a:p>
                      <a:r>
                        <a:rPr lang="zh-CN" altLang="en-US" sz="1400" dirty="0" smtClean="0">
                          <a:latin typeface="微软雅黑" pitchFamily="34" charset="-122"/>
                          <a:ea typeface="微软雅黑" pitchFamily="34" charset="-122"/>
                        </a:rPr>
                        <a:t> 姓 名</a:t>
                      </a:r>
                      <a:endParaRPr lang="zh-CN" altLang="en-US" sz="1400" dirty="0">
                        <a:latin typeface="微软雅黑" pitchFamily="34" charset="-122"/>
                        <a:ea typeface="微软雅黑" pitchFamily="34" charset="-122"/>
                      </a:endParaRPr>
                    </a:p>
                  </a:txBody>
                  <a:tcPr/>
                </a:tc>
                <a:tc>
                  <a:txBody>
                    <a:bodyPr/>
                    <a:lstStyle/>
                    <a:p>
                      <a:pPr algn="ctr"/>
                      <a:r>
                        <a:rPr lang="zh-CN" altLang="en-US" sz="1400" dirty="0" smtClean="0">
                          <a:latin typeface="微软雅黑" pitchFamily="34" charset="-122"/>
                          <a:ea typeface="微软雅黑" pitchFamily="34" charset="-122"/>
                        </a:rPr>
                        <a:t>职务职称</a:t>
                      </a:r>
                      <a:endParaRPr lang="zh-CN" altLang="en-US" sz="14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俞仲文</a:t>
                      </a:r>
                      <a:endParaRPr lang="zh-CN" altLang="en-US" sz="1600" b="1"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教育部职业教育学会副会长、深圳职院创校院长</a:t>
                      </a:r>
                      <a:endParaRPr lang="zh-CN" altLang="en-US" sz="1600" dirty="0">
                        <a:latin typeface="微软雅黑" pitchFamily="34" charset="-122"/>
                        <a:ea typeface="微软雅黑" pitchFamily="34" charset="-122"/>
                      </a:endParaRPr>
                    </a:p>
                  </a:txBody>
                  <a:tcPr/>
                </a:tc>
              </a:tr>
              <a:tr h="370840">
                <a:tc>
                  <a:txBody>
                    <a:bodyPr/>
                    <a:lstStyle/>
                    <a:p>
                      <a:pPr marL="0" algn="l" defTabSz="914400" rtl="0" eaLnBrk="1" latinLnBrk="0" hangingPunct="1"/>
                      <a:r>
                        <a:rPr lang="en-US" altLang="zh-CN" sz="1600" kern="1200" dirty="0" smtClean="0">
                          <a:solidFill>
                            <a:schemeClr val="dk1"/>
                          </a:solidFill>
                          <a:latin typeface="微软雅黑" pitchFamily="34" charset="-122"/>
                          <a:ea typeface="微软雅黑" pitchFamily="34" charset="-122"/>
                          <a:cs typeface="+mn-cs"/>
                        </a:rPr>
                        <a:t>2</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王  毅</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r>
                        <a:rPr lang="zh-CN" altLang="en-US" sz="1600" dirty="0" smtClean="0">
                          <a:latin typeface="微软雅黑" pitchFamily="34" charset="-122"/>
                          <a:ea typeface="微软雅黑" pitchFamily="34" charset="-122"/>
                        </a:rPr>
                        <a:t>教育部教学诊改委副主任委员、国家第一批高职示范校院长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3</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张  玲</a:t>
                      </a:r>
                      <a:endParaRPr lang="zh-CN" altLang="en-US" sz="1600" b="1"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教育部专家库专家、原武汉职业技术学院党委书记</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4</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金志涛</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教育部专家库专家、原山东威海职业技术学院院长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5</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周   忠</a:t>
                      </a:r>
                    </a:p>
                  </a:txBody>
                  <a:tcPr/>
                </a:tc>
                <a:tc>
                  <a:txBody>
                    <a:bodyPr/>
                    <a:lstStyle/>
                    <a:p>
                      <a:r>
                        <a:rPr lang="zh-CN" altLang="en-US" sz="1600" kern="1200" dirty="0" smtClean="0">
                          <a:solidFill>
                            <a:schemeClr val="dk1"/>
                          </a:solidFill>
                          <a:latin typeface="微软雅黑" pitchFamily="34" charset="-122"/>
                          <a:ea typeface="微软雅黑" pitchFamily="34" charset="-122"/>
                          <a:cs typeface="+mn-cs"/>
                        </a:rPr>
                        <a:t>教育部专家库专家、原湖南信息科技职业学院院长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6</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李建月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湖南省高教学会教育技术分会原副理事长、南华大学教授</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7</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房巧红</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广东省教指委物流分会副会长、深圳市南山科创局评审专家</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endParaRPr lang="zh-CN" altLang="en-US" sz="1600" kern="1200" dirty="0">
                        <a:solidFill>
                          <a:schemeClr val="dk1"/>
                        </a:solidFill>
                        <a:latin typeface="微软雅黑" pitchFamily="34" charset="-122"/>
                        <a:ea typeface="微软雅黑" pitchFamily="34" charset="-122"/>
                        <a:cs typeface="+mn-cs"/>
                      </a:endParaRPr>
                    </a:p>
                  </a:txBody>
                  <a:tcPr/>
                </a:tc>
              </a:tr>
            </a:tbl>
          </a:graphicData>
        </a:graphic>
      </p:graphicFrame>
      <p:sp>
        <p:nvSpPr>
          <p:cNvPr id="3" name="矩形 2"/>
          <p:cNvSpPr/>
          <p:nvPr/>
        </p:nvSpPr>
        <p:spPr>
          <a:xfrm>
            <a:off x="8060473" y="1885201"/>
            <a:ext cx="3048000" cy="2964914"/>
          </a:xfrm>
          <a:prstGeom prst="rect">
            <a:avLst/>
          </a:prstGeom>
          <a:ln cmpd="sng">
            <a:solidFill>
              <a:schemeClr val="accent2"/>
            </a:solidFill>
          </a:ln>
        </p:spPr>
        <p:txBody>
          <a:bodyPr>
            <a:spAutoFit/>
          </a:bodyPr>
          <a:lstStyle/>
          <a:p>
            <a:pPr algn="just" defTabSz="1172352">
              <a:lnSpc>
                <a:spcPct val="150000"/>
              </a:lnSpc>
              <a:defRPr/>
            </a:pPr>
            <a:r>
              <a:rPr lang="en-US" altLang="zh-CN" b="1" dirty="0" smtClean="0">
                <a:solidFill>
                  <a:srgbClr val="C00000"/>
                </a:solidFill>
                <a:latin typeface="微软雅黑" pitchFamily="34" charset="-122"/>
                <a:ea typeface="微软雅黑" pitchFamily="34" charset="-122"/>
              </a:rPr>
              <a:t>     12</a:t>
            </a:r>
            <a:r>
              <a:rPr lang="zh-CN" altLang="zh-CN" b="1" dirty="0" smtClean="0">
                <a:solidFill>
                  <a:srgbClr val="C00000"/>
                </a:solidFill>
                <a:latin typeface="微软雅黑" pitchFamily="34" charset="-122"/>
                <a:ea typeface="微软雅黑" pitchFamily="34" charset="-122"/>
              </a:rPr>
              <a:t>个</a:t>
            </a:r>
            <a:r>
              <a:rPr lang="zh-CN" altLang="zh-CN" b="1" dirty="0">
                <a:solidFill>
                  <a:srgbClr val="C00000"/>
                </a:solidFill>
                <a:latin typeface="微软雅黑" pitchFamily="34" charset="-122"/>
                <a:ea typeface="微软雅黑" pitchFamily="34" charset="-122"/>
              </a:rPr>
              <a:t>事业</a:t>
            </a:r>
            <a:r>
              <a:rPr lang="zh-CN" altLang="zh-CN" b="1" dirty="0" smtClean="0">
                <a:solidFill>
                  <a:srgbClr val="C00000"/>
                </a:solidFill>
                <a:latin typeface="微软雅黑" pitchFamily="34" charset="-122"/>
                <a:ea typeface="微软雅黑" pitchFamily="34" charset="-122"/>
              </a:rPr>
              <a:t>部</a:t>
            </a:r>
            <a:r>
              <a:rPr lang="zh-CN" altLang="en-US" b="1" dirty="0" smtClean="0">
                <a:solidFill>
                  <a:srgbClr val="C00000"/>
                </a:solidFill>
                <a:latin typeface="微软雅黑" pitchFamily="34" charset="-122"/>
                <a:ea typeface="微软雅黑" pitchFamily="34" charset="-122"/>
              </a:rPr>
              <a:t>、</a:t>
            </a:r>
            <a:r>
              <a:rPr lang="en-US" altLang="zh-CN" b="1" dirty="0" smtClean="0">
                <a:solidFill>
                  <a:srgbClr val="C00000"/>
                </a:solidFill>
                <a:latin typeface="微软雅黑" pitchFamily="34" charset="-122"/>
                <a:ea typeface="微软雅黑" pitchFamily="34" charset="-122"/>
              </a:rPr>
              <a:t>70</a:t>
            </a:r>
            <a:r>
              <a:rPr lang="zh-CN" altLang="zh-CN" b="1" dirty="0">
                <a:solidFill>
                  <a:srgbClr val="C00000"/>
                </a:solidFill>
                <a:latin typeface="微软雅黑" pitchFamily="34" charset="-122"/>
                <a:ea typeface="微软雅黑" pitchFamily="34" charset="-122"/>
              </a:rPr>
              <a:t>余个学科专业的丰富产品</a:t>
            </a:r>
            <a:r>
              <a:rPr lang="zh-CN" altLang="zh-CN" b="1" dirty="0" smtClean="0">
                <a:solidFill>
                  <a:srgbClr val="C00000"/>
                </a:solidFill>
                <a:latin typeface="微软雅黑" pitchFamily="34" charset="-122"/>
                <a:ea typeface="微软雅黑" pitchFamily="34" charset="-122"/>
              </a:rPr>
              <a:t>线</a:t>
            </a:r>
            <a:r>
              <a:rPr lang="zh-CN" altLang="en-US" b="1" dirty="0" smtClean="0">
                <a:solidFill>
                  <a:srgbClr val="C00000"/>
                </a:solidFill>
                <a:latin typeface="微软雅黑" pitchFamily="34" charset="-122"/>
                <a:ea typeface="微软雅黑" pitchFamily="34" charset="-122"/>
              </a:rPr>
              <a:t>：</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财税</a:t>
            </a:r>
            <a:r>
              <a:rPr lang="zh-CN" altLang="en-US" kern="100" dirty="0">
                <a:solidFill>
                  <a:sysClr val="windowText" lastClr="000000"/>
                </a:solidFill>
                <a:latin typeface="微软雅黑" panose="020B0503020204020204" pitchFamily="34" charset="-122"/>
                <a:ea typeface="微软雅黑" panose="020B0503020204020204" pitchFamily="34" charset="-122"/>
                <a:cs typeface="Times New Roman"/>
              </a:rPr>
              <a:t>审事业部群、计算机教育事业部群、机电与自动化事业部群、校园文化事业</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部。</a:t>
            </a:r>
            <a:endParaRPr lang="en-US" altLang="zh-CN" kern="100" dirty="0">
              <a:solidFill>
                <a:sysClr val="windowText" lastClr="000000"/>
              </a:solidFill>
              <a:latin typeface="微软雅黑" panose="020B0503020204020204" pitchFamily="34" charset="-122"/>
              <a:ea typeface="微软雅黑" panose="020B0503020204020204" pitchFamily="34" charset="-122"/>
              <a:cs typeface="Times New Roman"/>
            </a:endParaRPr>
          </a:p>
          <a:p>
            <a:pPr algn="ctr" defTabSz="1172352">
              <a:lnSpc>
                <a:spcPts val="2564"/>
              </a:lnSpc>
              <a:defRPr/>
            </a:pPr>
            <a:r>
              <a:rPr lang="en-US" altLang="zh-CN" sz="3600" kern="0" dirty="0">
                <a:solidFill>
                  <a:sysClr val="windowText" lastClr="000000">
                    <a:lumMod val="65000"/>
                    <a:lumOff val="35000"/>
                  </a:sysClr>
                </a:solidFill>
                <a:latin typeface="Berlin Sans FB Demi" panose="020E0802020502020306" pitchFamily="34" charset="0"/>
                <a:ea typeface="微软雅黑" panose="020B0503020204020204" pitchFamily="34" charset="-122"/>
              </a:rPr>
              <a:t>……</a:t>
            </a:r>
            <a:endParaRPr lang="zh-CN" altLang="zh-CN" sz="3600" kern="100" dirty="0">
              <a:solidFill>
                <a:sysClr val="windowText" lastClr="000000"/>
              </a:solidFill>
              <a:latin typeface="Berlin Sans FB Demi" panose="020E0802020502020306" pitchFamily="34" charset="0"/>
              <a:ea typeface="微软雅黑" panose="020B0503020204020204" pitchFamily="34" charset="-122"/>
              <a:cs typeface="Times New Roman"/>
            </a:endParaRPr>
          </a:p>
          <a:p>
            <a:pPr lvl="0" algn="just" defTabSz="1172352">
              <a:lnSpc>
                <a:spcPts val="3590"/>
              </a:lnSpc>
              <a:defRPr/>
            </a:pPr>
            <a:endParaRPr lang="zh-CN" altLang="zh-CN"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228776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a:endCxn id="19" idx="1"/>
          </p:cNvCxnSpPr>
          <p:nvPr/>
        </p:nvCxnSpPr>
        <p:spPr>
          <a:xfrm>
            <a:off x="1768416" y="404813"/>
            <a:ext cx="723905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35</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47916" y="701798"/>
            <a:ext cx="3639989" cy="369332"/>
          </a:xfrm>
          <a:prstGeom prst="rect">
            <a:avLst/>
          </a:prstGeom>
        </p:spPr>
        <p:txBody>
          <a:bodyPr wrap="square">
            <a:spAutoFit/>
          </a:bodyPr>
          <a:lstStyle/>
          <a:p>
            <a:r>
              <a:rPr lang="zh-CN" altLang="en-US" b="1" dirty="0" smtClean="0">
                <a:solidFill>
                  <a:srgbClr val="C00000"/>
                </a:solidFill>
                <a:latin typeface="微软雅黑" pitchFamily="34" charset="-122"/>
                <a:ea typeface="微软雅黑" pitchFamily="34" charset="-122"/>
              </a:rPr>
              <a:t>案例</a:t>
            </a:r>
            <a:r>
              <a:rPr lang="en-US" altLang="zh-CN" b="1" dirty="0" smtClean="0">
                <a:solidFill>
                  <a:srgbClr val="C00000"/>
                </a:solidFill>
                <a:latin typeface="微软雅黑" pitchFamily="34" charset="-122"/>
                <a:ea typeface="微软雅黑" pitchFamily="34" charset="-122"/>
              </a:rPr>
              <a:t>1-</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南靖第一职业技术学校</a:t>
            </a:r>
          </a:p>
        </p:txBody>
      </p:sp>
      <p:sp>
        <p:nvSpPr>
          <p:cNvPr id="19" name="文本占位符 20"/>
          <p:cNvSpPr txBox="1">
            <a:spLocks/>
          </p:cNvSpPr>
          <p:nvPr/>
        </p:nvSpPr>
        <p:spPr>
          <a:xfrm>
            <a:off x="9007475" y="235537"/>
            <a:ext cx="2800350" cy="33855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五、项目建设案例</a:t>
            </a:r>
            <a:endParaRPr lang="zh-CN" altLang="en-US" b="1" dirty="0">
              <a:solidFill>
                <a:prstClr val="black"/>
              </a:solidFill>
            </a:endParaRPr>
          </a:p>
        </p:txBody>
      </p:sp>
      <p:grpSp>
        <p:nvGrpSpPr>
          <p:cNvPr id="20" name="组合 19"/>
          <p:cNvGrpSpPr/>
          <p:nvPr/>
        </p:nvGrpSpPr>
        <p:grpSpPr>
          <a:xfrm>
            <a:off x="454610" y="1478848"/>
            <a:ext cx="11137237" cy="4688276"/>
            <a:chOff x="454610" y="1415348"/>
            <a:chExt cx="11137237" cy="4688276"/>
          </a:xfrm>
        </p:grpSpPr>
        <p:sp>
          <p:nvSpPr>
            <p:cNvPr id="21" name="矩形 40"/>
            <p:cNvSpPr>
              <a:spLocks noChangeArrowheads="1"/>
            </p:cNvSpPr>
            <p:nvPr/>
          </p:nvSpPr>
          <p:spPr bwMode="auto">
            <a:xfrm>
              <a:off x="454610" y="1415348"/>
              <a:ext cx="11137237" cy="1552235"/>
            </a:xfrm>
            <a:prstGeom prst="rect">
              <a:avLst/>
            </a:prstGeom>
            <a:noFill/>
            <a:ln>
              <a:noFill/>
            </a:ln>
            <a:extLst/>
          </p:spPr>
          <p:txBody>
            <a:bodyPr wrap="square" lIns="117235" tIns="58618" rIns="117235" bIns="58618">
              <a:spAutoFit/>
            </a:bodyPr>
            <a:lstStyle/>
            <a:p>
              <a:pPr defTabSz="1080763">
                <a:lnSpc>
                  <a:spcPct val="150000"/>
                </a:lnSpc>
                <a:defRPr/>
              </a:pPr>
              <a:r>
                <a:rPr lang="zh-CN" altLang="en-US" sz="1600" dirty="0">
                  <a:solidFill>
                    <a:srgbClr val="404040"/>
                  </a:solidFill>
                  <a:latin typeface="微软雅黑" pitchFamily="34" charset="-122"/>
                  <a:ea typeface="微软雅黑" pitchFamily="34" charset="-122"/>
                </a:rPr>
                <a:t>      </a:t>
              </a:r>
              <a:r>
                <a:rPr lang="zh-CN" altLang="en-US" sz="1600" dirty="0">
                  <a:solidFill>
                    <a:srgbClr val="000000"/>
                  </a:solidFill>
                  <a:latin typeface="微软雅黑" pitchFamily="34" charset="-122"/>
                  <a:ea typeface="微软雅黑" pitchFamily="34" charset="-122"/>
                </a:rPr>
                <a:t>南靖一职校是国家级重点中等职业学校，市级文明学校，此次福建省第一批现代示范校之一，我司为南靖第一职业</a:t>
              </a:r>
              <a:r>
                <a:rPr lang="zh-CN" altLang="en-US" sz="1600" dirty="0" smtClean="0">
                  <a:solidFill>
                    <a:srgbClr val="000000"/>
                  </a:solidFill>
                  <a:latin typeface="微软雅黑" pitchFamily="34" charset="-122"/>
                  <a:ea typeface="微软雅黑" pitchFamily="34" charset="-122"/>
                </a:rPr>
                <a:t>技术学校开展“</a:t>
              </a:r>
              <a:r>
                <a:rPr lang="zh-CN" altLang="en-US" sz="1600" b="1" dirty="0">
                  <a:solidFill>
                    <a:srgbClr val="000000"/>
                  </a:solidFill>
                  <a:latin typeface="微软雅黑" pitchFamily="34" charset="-122"/>
                  <a:ea typeface="微软雅黑" pitchFamily="34" charset="-122"/>
                </a:rPr>
                <a:t>中职学校教学诊断与改进工作间建设项目</a:t>
              </a:r>
              <a:r>
                <a:rPr lang="zh-CN" altLang="en-US" sz="1600" dirty="0" smtClean="0">
                  <a:solidFill>
                    <a:srgbClr val="000000"/>
                  </a:solidFill>
                  <a:latin typeface="微软雅黑" pitchFamily="34" charset="-122"/>
                  <a:ea typeface="微软雅黑" pitchFamily="34" charset="-122"/>
                </a:rPr>
                <a:t>”，开展</a:t>
              </a:r>
              <a:r>
                <a:rPr lang="zh-CN" altLang="en-US" sz="1600" b="1" dirty="0" smtClean="0">
                  <a:solidFill>
                    <a:srgbClr val="000000"/>
                  </a:solidFill>
                  <a:latin typeface="微软雅黑" pitchFamily="34" charset="-122"/>
                  <a:ea typeface="微软雅黑" pitchFamily="34" charset="-122"/>
                </a:rPr>
                <a:t> </a:t>
              </a:r>
              <a:r>
                <a:rPr lang="zh-CN" altLang="en-US" sz="1600" dirty="0" smtClean="0">
                  <a:solidFill>
                    <a:srgbClr val="000000"/>
                  </a:solidFill>
                  <a:latin typeface="微软雅黑" pitchFamily="34" charset="-122"/>
                  <a:ea typeface="微软雅黑" pitchFamily="34" charset="-122"/>
                </a:rPr>
                <a:t>全体教师为期</a:t>
              </a:r>
              <a:r>
                <a:rPr lang="zh-CN" altLang="en-US" sz="1600" dirty="0">
                  <a:solidFill>
                    <a:srgbClr val="000000"/>
                  </a:solidFill>
                  <a:latin typeface="微软雅黑" pitchFamily="34" charset="-122"/>
                  <a:ea typeface="微软雅黑" pitchFamily="34" charset="-122"/>
                </a:rPr>
                <a:t>两周的福建省示范性现代职业院校师资培训。帮助学校进行数字校园</a:t>
              </a:r>
              <a:r>
                <a:rPr lang="zh-CN" altLang="en-US" sz="1600" dirty="0" smtClean="0">
                  <a:solidFill>
                    <a:srgbClr val="000000"/>
                  </a:solidFill>
                  <a:latin typeface="微软雅黑" pitchFamily="34" charset="-122"/>
                  <a:ea typeface="微软雅黑" pitchFamily="34" charset="-122"/>
                </a:rPr>
                <a:t>建设</a:t>
              </a:r>
              <a:r>
                <a:rPr lang="zh-CN" altLang="en-US" sz="1600" dirty="0">
                  <a:solidFill>
                    <a:srgbClr val="000000"/>
                  </a:solidFill>
                  <a:latin typeface="微软雅黑" pitchFamily="34" charset="-122"/>
                  <a:ea typeface="微软雅黑" pitchFamily="34" charset="-122"/>
                </a:rPr>
                <a:t>；</a:t>
              </a:r>
              <a:r>
                <a:rPr lang="zh-CN" altLang="en-US" sz="1600" dirty="0" smtClean="0">
                  <a:solidFill>
                    <a:srgbClr val="000000"/>
                  </a:solidFill>
                  <a:latin typeface="微软雅黑" pitchFamily="34" charset="-122"/>
                  <a:ea typeface="微软雅黑" pitchFamily="34" charset="-122"/>
                </a:rPr>
                <a:t>对</a:t>
              </a:r>
              <a:r>
                <a:rPr lang="zh-CN" altLang="en-US" sz="1600" dirty="0">
                  <a:solidFill>
                    <a:srgbClr val="000000"/>
                  </a:solidFill>
                  <a:latin typeface="微软雅黑" pitchFamily="34" charset="-122"/>
                  <a:ea typeface="微软雅黑" pitchFamily="34" charset="-122"/>
                </a:rPr>
                <a:t>校园网站重新构建，使功能更加优化。帮助学校进行重点专业校内实训室建设，目前已开展电子技术应用专业电工电路安装实训室及电子仿真软件实训室建设</a:t>
              </a:r>
              <a:r>
                <a:rPr lang="zh-CN" altLang="en-US" sz="1600" dirty="0" smtClean="0">
                  <a:solidFill>
                    <a:srgbClr val="000000"/>
                  </a:solidFill>
                  <a:latin typeface="微软雅黑" pitchFamily="34" charset="-122"/>
                  <a:ea typeface="微软雅黑" pitchFamily="34" charset="-122"/>
                </a:rPr>
                <a:t>。</a:t>
              </a:r>
              <a:endParaRPr lang="en-US" altLang="zh-CN" sz="1600" b="1" dirty="0">
                <a:solidFill>
                  <a:srgbClr val="404040"/>
                </a:solidFill>
                <a:latin typeface="微软雅黑" pitchFamily="34" charset="-122"/>
                <a:ea typeface="微软雅黑" pitchFamily="34" charset="-122"/>
              </a:endParaRPr>
            </a:p>
          </p:txBody>
        </p:sp>
        <p:grpSp>
          <p:nvGrpSpPr>
            <p:cNvPr id="22" name="组合 21"/>
            <p:cNvGrpSpPr/>
            <p:nvPr/>
          </p:nvGrpSpPr>
          <p:grpSpPr>
            <a:xfrm>
              <a:off x="1001839" y="3286134"/>
              <a:ext cx="9727272" cy="2817490"/>
              <a:chOff x="1001839" y="3286134"/>
              <a:chExt cx="9727272" cy="2817490"/>
            </a:xfrm>
          </p:grpSpPr>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839" y="3286134"/>
                <a:ext cx="4710121" cy="279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794" y="3398376"/>
                <a:ext cx="4492317" cy="2705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21394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pic>
        <p:nvPicPr>
          <p:cNvPr id="29" name="Picture 2" descr="http://www.gtafe.com/Resource/Common/eWebEditor/uploadfile/20170425160259265001.jpg"/>
          <p:cNvPicPr>
            <a:picLocks noChangeAspect="1" noChangeArrowheads="1"/>
          </p:cNvPicPr>
          <p:nvPr/>
        </p:nvPicPr>
        <p:blipFill>
          <a:blip r:embed="rId3"/>
          <a:srcRect/>
          <a:stretch>
            <a:fillRect/>
          </a:stretch>
        </p:blipFill>
        <p:spPr bwMode="auto">
          <a:xfrm>
            <a:off x="886001" y="1943100"/>
            <a:ext cx="4839496" cy="3223648"/>
          </a:xfrm>
          <a:prstGeom prst="rect">
            <a:avLst/>
          </a:prstGeom>
          <a:noFill/>
          <a:ln w="9525">
            <a:noFill/>
            <a:miter lim="800000"/>
            <a:headEnd/>
            <a:tailEnd/>
          </a:ln>
        </p:spPr>
      </p:pic>
      <p:sp>
        <p:nvSpPr>
          <p:cNvPr id="37" name="矩形 25"/>
          <p:cNvSpPr>
            <a:spLocks noChangeArrowheads="1"/>
          </p:cNvSpPr>
          <p:nvPr/>
        </p:nvSpPr>
        <p:spPr bwMode="auto">
          <a:xfrm>
            <a:off x="6324600" y="1628775"/>
            <a:ext cx="4966006" cy="2169825"/>
          </a:xfrm>
          <a:prstGeom prst="rect">
            <a:avLst/>
          </a:prstGeom>
          <a:noFill/>
          <a:ln w="9525">
            <a:noFill/>
            <a:miter lim="800000"/>
            <a:headEnd/>
            <a:tailEnd/>
          </a:ln>
        </p:spPr>
        <p:txBody>
          <a:bodyPr wrap="square">
            <a:spAutoFit/>
          </a:bodyPr>
          <a:lstStyle/>
          <a:p>
            <a:pPr>
              <a:lnSpc>
                <a:spcPct val="150000"/>
              </a:lnSpc>
            </a:pPr>
            <a:r>
              <a:rPr lang="zh-CN" altLang="en-US" dirty="0" smtClean="0">
                <a:latin typeface="微软雅黑" pitchFamily="34" charset="-122"/>
                <a:ea typeface="微软雅黑" pitchFamily="34" charset="-122"/>
              </a:rPr>
              <a:t>      在</a:t>
            </a:r>
            <a:r>
              <a:rPr lang="zh-CN" altLang="en-US" dirty="0">
                <a:latin typeface="微软雅黑" pitchFamily="34" charset="-122"/>
                <a:ea typeface="微软雅黑" pitchFamily="34" charset="-122"/>
              </a:rPr>
              <a:t>江苏省教育厅举办的“</a:t>
            </a:r>
            <a:r>
              <a:rPr lang="en-US" altLang="zh-CN" dirty="0">
                <a:latin typeface="微软雅黑" pitchFamily="34" charset="-122"/>
                <a:ea typeface="微软雅黑" pitchFamily="34" charset="-122"/>
              </a:rPr>
              <a:t>2017</a:t>
            </a:r>
            <a:r>
              <a:rPr lang="zh-CN" altLang="en-US" dirty="0">
                <a:latin typeface="微软雅黑" pitchFamily="34" charset="-122"/>
                <a:ea typeface="微软雅黑" pitchFamily="34" charset="-122"/>
              </a:rPr>
              <a:t>年江苏省高等职业院校信息化教学大赛”上，来自南铁的刘睿勍老师结合南铁与国泰安共建虚拟现实协同创新中心开发项目所做的信息化教学设计荣获一等奖。</a:t>
            </a:r>
          </a:p>
        </p:txBody>
      </p:sp>
      <p:graphicFrame>
        <p:nvGraphicFramePr>
          <p:cNvPr id="38" name="Object 20"/>
          <p:cNvGraphicFramePr>
            <a:graphicFrameLocks noChangeAspect="1"/>
          </p:cNvGraphicFramePr>
          <p:nvPr>
            <p:extLst>
              <p:ext uri="{D42A27DB-BD31-4B8C-83A1-F6EECF244321}">
                <p14:modId xmlns:p14="http://schemas.microsoft.com/office/powerpoint/2010/main" val="2215496334"/>
              </p:ext>
            </p:extLst>
          </p:nvPr>
        </p:nvGraphicFramePr>
        <p:xfrm>
          <a:off x="6659308" y="3798600"/>
          <a:ext cx="4204343" cy="2014333"/>
        </p:xfrm>
        <a:graphic>
          <a:graphicData uri="http://schemas.openxmlformats.org/presentationml/2006/ole">
            <mc:AlternateContent xmlns:mc="http://schemas.openxmlformats.org/markup-compatibility/2006">
              <mc:Choice xmlns:v="urn:schemas-microsoft-com:vml" Requires="v">
                <p:oleObj spid="_x0000_s4173" name="PicObj Class" r:id="rId4" imgW="0" imgH="0" progId="Picture.PicObj.1">
                  <p:embed/>
                </p:oleObj>
              </mc:Choice>
              <mc:Fallback>
                <p:oleObj name="PicObj Class" r:id="rId4" imgW="0" imgH="0" progId="Picture.PicObj.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308" y="3798600"/>
                        <a:ext cx="4204343" cy="2014333"/>
                      </a:xfrm>
                      <a:prstGeom prst="rect">
                        <a:avLst/>
                      </a:prstGeom>
                      <a:noFill/>
                      <a:extLst/>
                    </p:spPr>
                  </p:pic>
                </p:oleObj>
              </mc:Fallback>
            </mc:AlternateContent>
          </a:graphicData>
        </a:graphic>
      </p:graphicFrame>
      <p:cxnSp>
        <p:nvCxnSpPr>
          <p:cNvPr id="22" name="直接连接符 21"/>
          <p:cNvCxnSpPr/>
          <p:nvPr/>
        </p:nvCxnSpPr>
        <p:spPr>
          <a:xfrm>
            <a:off x="1768416" y="404813"/>
            <a:ext cx="98044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36</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3" name="矩形 12"/>
          <p:cNvSpPr/>
          <p:nvPr/>
        </p:nvSpPr>
        <p:spPr>
          <a:xfrm>
            <a:off x="173170" y="706154"/>
            <a:ext cx="8480177" cy="369332"/>
          </a:xfrm>
          <a:prstGeom prst="rect">
            <a:avLst/>
          </a:prstGeom>
        </p:spPr>
        <p:txBody>
          <a:bodyPr wrap="square">
            <a:spAutoFit/>
          </a:bodyPr>
          <a:lstStyle/>
          <a:p>
            <a:r>
              <a:rPr lang="zh-CN" altLang="en-US" b="1" dirty="0" smtClean="0">
                <a:solidFill>
                  <a:srgbClr val="C00000"/>
                </a:solidFill>
                <a:latin typeface="微软雅黑" pitchFamily="34" charset="-122"/>
                <a:ea typeface="微软雅黑" pitchFamily="34" charset="-122"/>
              </a:rPr>
              <a:t>案例</a:t>
            </a:r>
            <a:r>
              <a:rPr lang="en-US" altLang="zh-CN" b="1" dirty="0">
                <a:solidFill>
                  <a:srgbClr val="C00000"/>
                </a:solidFill>
                <a:latin typeface="微软雅黑" pitchFamily="34" charset="-122"/>
                <a:ea typeface="微软雅黑" pitchFamily="34" charset="-122"/>
              </a:rPr>
              <a:t>2</a:t>
            </a:r>
            <a:r>
              <a:rPr lang="en-US" altLang="zh-CN"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南京铁道职业技术学院与国泰安共建虚拟现实产学研协同创新</a:t>
            </a:r>
            <a:r>
              <a:rPr lang="zh-CN" altLang="en-US" b="1" dirty="0" smtClean="0">
                <a:solidFill>
                  <a:srgbClr val="C00000"/>
                </a:solidFill>
                <a:latin typeface="微软雅黑" pitchFamily="34" charset="-122"/>
                <a:ea typeface="微软雅黑" pitchFamily="34" charset="-122"/>
              </a:rPr>
              <a:t>中心</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28840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pic>
        <p:nvPicPr>
          <p:cNvPr id="19" name="图片 102"/>
          <p:cNvPicPr>
            <a:picLocks noChangeAspect="1"/>
          </p:cNvPicPr>
          <p:nvPr/>
        </p:nvPicPr>
        <p:blipFill>
          <a:blip r:embed="rId2"/>
          <a:srcRect l="21651" t="27319" r="27950" b="30679"/>
          <a:stretch>
            <a:fillRect/>
          </a:stretch>
        </p:blipFill>
        <p:spPr bwMode="auto">
          <a:xfrm>
            <a:off x="3248025" y="1281012"/>
            <a:ext cx="4462620" cy="2214663"/>
          </a:xfrm>
          <a:prstGeom prst="rect">
            <a:avLst/>
          </a:prstGeom>
          <a:noFill/>
          <a:ln w="9525">
            <a:noFill/>
            <a:miter lim="800000"/>
            <a:headEnd/>
            <a:tailEnd/>
          </a:ln>
        </p:spPr>
      </p:pic>
      <p:pic>
        <p:nvPicPr>
          <p:cNvPr id="20" name="图片 103"/>
          <p:cNvPicPr>
            <a:picLocks noChangeAspect="1"/>
          </p:cNvPicPr>
          <p:nvPr/>
        </p:nvPicPr>
        <p:blipFill>
          <a:blip r:embed="rId3"/>
          <a:srcRect l="1176" t="7161" r="30212" b="12201"/>
          <a:stretch>
            <a:fillRect/>
          </a:stretch>
        </p:blipFill>
        <p:spPr bwMode="auto">
          <a:xfrm>
            <a:off x="2428874" y="3719166"/>
            <a:ext cx="3050461" cy="2078323"/>
          </a:xfrm>
          <a:prstGeom prst="rect">
            <a:avLst/>
          </a:prstGeom>
          <a:noFill/>
          <a:ln w="9525">
            <a:noFill/>
            <a:miter lim="800000"/>
            <a:headEnd/>
            <a:tailEnd/>
          </a:ln>
        </p:spPr>
      </p:pic>
      <p:pic>
        <p:nvPicPr>
          <p:cNvPr id="22" name="Picture 2"/>
          <p:cNvPicPr>
            <a:picLocks noChangeAspect="1" noChangeArrowheads="1"/>
          </p:cNvPicPr>
          <p:nvPr/>
        </p:nvPicPr>
        <p:blipFill>
          <a:blip r:embed="rId4"/>
          <a:srcRect l="18225" t="27676" r="43628" b="22559"/>
          <a:stretch>
            <a:fillRect/>
          </a:stretch>
        </p:blipFill>
        <p:spPr bwMode="auto">
          <a:xfrm>
            <a:off x="5788717" y="3633557"/>
            <a:ext cx="3055287" cy="2163932"/>
          </a:xfrm>
          <a:prstGeom prst="rect">
            <a:avLst/>
          </a:prstGeom>
          <a:noFill/>
          <a:ln w="9525">
            <a:noFill/>
            <a:miter lim="800000"/>
            <a:headEnd/>
            <a:tailEnd/>
          </a:ln>
        </p:spPr>
      </p:pic>
      <p:sp>
        <p:nvSpPr>
          <p:cNvPr id="159" name="TextBox 91"/>
          <p:cNvSpPr txBox="1">
            <a:spLocks noChangeArrowheads="1"/>
          </p:cNvSpPr>
          <p:nvPr/>
        </p:nvSpPr>
        <p:spPr bwMode="auto">
          <a:xfrm>
            <a:off x="10170555" y="4715523"/>
            <a:ext cx="1414049" cy="515653"/>
          </a:xfrm>
          <a:prstGeom prst="rect">
            <a:avLst/>
          </a:prstGeom>
          <a:noFill/>
          <a:ln w="9525">
            <a:noFill/>
            <a:miter lim="800000"/>
            <a:headEnd/>
            <a:tailEnd/>
          </a:ln>
        </p:spPr>
        <p:txBody>
          <a:bodyPr tIns="91440" bIns="91440">
            <a:spAutoFit/>
          </a:bodyPr>
          <a:lstStyle/>
          <a:p>
            <a:pPr>
              <a:lnSpc>
                <a:spcPct val="150000"/>
              </a:lnSpc>
              <a:spcBef>
                <a:spcPct val="20000"/>
              </a:spcBef>
              <a:buSzPct val="90000"/>
            </a:pPr>
            <a:r>
              <a:rPr lang="zh-CN" altLang="en-US" sz="1200" dirty="0">
                <a:solidFill>
                  <a:schemeClr val="bg1"/>
                </a:solidFill>
                <a:latin typeface="微软雅黑" pitchFamily="34" charset="-122"/>
                <a:ea typeface="微软雅黑" pitchFamily="34" charset="-122"/>
              </a:rPr>
              <a:t>文化馆、校史馆、实训基地展馆</a:t>
            </a:r>
            <a:r>
              <a:rPr lang="en-US" altLang="zh-CN" sz="1200" dirty="0">
                <a:solidFill>
                  <a:schemeClr val="bg1"/>
                </a:solidFill>
                <a:latin typeface="微软雅黑" pitchFamily="34" charset="-122"/>
                <a:ea typeface="微软雅黑" pitchFamily="34" charset="-122"/>
              </a:rPr>
              <a:t>... …</a:t>
            </a:r>
            <a:endParaRPr lang="zh-CN" altLang="en-US" sz="1200" dirty="0">
              <a:solidFill>
                <a:schemeClr val="bg1"/>
              </a:solidFill>
              <a:latin typeface="微软雅黑" pitchFamily="34" charset="-122"/>
              <a:ea typeface="微软雅黑" pitchFamily="34" charset="-122"/>
            </a:endParaRPr>
          </a:p>
          <a:p>
            <a:pPr>
              <a:lnSpc>
                <a:spcPct val="150000"/>
              </a:lnSpc>
              <a:spcBef>
                <a:spcPct val="20000"/>
              </a:spcBef>
              <a:buSzPct val="90000"/>
            </a:pPr>
            <a:endParaRPr lang="zh-CN" altLang="en-US" sz="1200" dirty="0">
              <a:solidFill>
                <a:srgbClr val="FFFFFF"/>
              </a:solidFill>
              <a:latin typeface="微软雅黑" pitchFamily="34" charset="-122"/>
              <a:ea typeface="微软雅黑" pitchFamily="34" charset="-122"/>
            </a:endParaRPr>
          </a:p>
        </p:txBody>
      </p:sp>
      <p:cxnSp>
        <p:nvCxnSpPr>
          <p:cNvPr id="64" name="直接连接符 63"/>
          <p:cNvCxnSpPr/>
          <p:nvPr/>
        </p:nvCxnSpPr>
        <p:spPr>
          <a:xfrm>
            <a:off x="1768416" y="404813"/>
            <a:ext cx="98161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37</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62" name="矩形 61"/>
          <p:cNvSpPr/>
          <p:nvPr/>
        </p:nvSpPr>
        <p:spPr>
          <a:xfrm>
            <a:off x="2362199" y="5915012"/>
            <a:ext cx="6789460" cy="369332"/>
          </a:xfrm>
          <a:prstGeom prst="rect">
            <a:avLst/>
          </a:prstGeom>
        </p:spPr>
        <p:txBody>
          <a:bodyPr wrap="square">
            <a:spAutoFit/>
          </a:bodyPr>
          <a:lstStyle/>
          <a:p>
            <a:r>
              <a:rPr lang="zh-CN" altLang="en-US" b="1" dirty="0" smtClean="0">
                <a:solidFill>
                  <a:srgbClr val="C00000"/>
                </a:solidFill>
                <a:latin typeface="微软雅黑" pitchFamily="34" charset="-122"/>
                <a:ea typeface="微软雅黑" pitchFamily="34" charset="-122"/>
              </a:rPr>
              <a:t>国泰安帮助一些合作职业院校凝练宣传专业人才培养的特色成果</a:t>
            </a:r>
            <a:endParaRPr lang="zh-CN" altLang="en-US" b="1" dirty="0">
              <a:solidFill>
                <a:srgbClr val="C00000"/>
              </a:solidFill>
              <a:latin typeface="微软雅黑" pitchFamily="34" charset="-122"/>
              <a:ea typeface="微软雅黑" pitchFamily="34" charset="-122"/>
            </a:endParaRPr>
          </a:p>
        </p:txBody>
      </p:sp>
      <p:sp>
        <p:nvSpPr>
          <p:cNvPr id="4" name="矩形 3"/>
          <p:cNvSpPr/>
          <p:nvPr/>
        </p:nvSpPr>
        <p:spPr>
          <a:xfrm>
            <a:off x="166572" y="616898"/>
            <a:ext cx="6780638" cy="507831"/>
          </a:xfrm>
          <a:prstGeom prst="rect">
            <a:avLst/>
          </a:prstGeom>
        </p:spPr>
        <p:txBody>
          <a:bodyPr wrap="square">
            <a:spAutoFit/>
          </a:bodyPr>
          <a:lstStyle/>
          <a:p>
            <a:pPr>
              <a:lnSpc>
                <a:spcPct val="150000"/>
              </a:lnSpc>
            </a:pPr>
            <a:r>
              <a:rPr lang="zh-CN" altLang="en-US" b="1" dirty="0" smtClean="0">
                <a:solidFill>
                  <a:srgbClr val="C00000"/>
                </a:solidFill>
                <a:latin typeface="微软雅黑" pitchFamily="34" charset="-122"/>
                <a:ea typeface="微软雅黑" pitchFamily="34" charset="-122"/>
              </a:rPr>
              <a:t>案例</a:t>
            </a:r>
            <a:r>
              <a:rPr lang="en-US" altLang="zh-CN" b="1" dirty="0" smtClean="0">
                <a:solidFill>
                  <a:srgbClr val="C00000"/>
                </a:solidFill>
                <a:latin typeface="微软雅黑" pitchFamily="34" charset="-122"/>
                <a:ea typeface="微软雅黑" pitchFamily="34" charset="-122"/>
              </a:rPr>
              <a:t>3--</a:t>
            </a:r>
            <a:r>
              <a:rPr lang="zh-CN" altLang="en-US" b="1" dirty="0" smtClean="0">
                <a:solidFill>
                  <a:srgbClr val="C00000"/>
                </a:solidFill>
                <a:latin typeface="微软雅黑" pitchFamily="34" charset="-122"/>
                <a:ea typeface="微软雅黑" pitchFamily="34" charset="-122"/>
              </a:rPr>
              <a:t>国</a:t>
            </a:r>
            <a:r>
              <a:rPr lang="zh-CN" altLang="en-US" b="1" dirty="0">
                <a:solidFill>
                  <a:srgbClr val="C00000"/>
                </a:solidFill>
                <a:latin typeface="微软雅黑" pitchFamily="34" charset="-122"/>
                <a:ea typeface="微软雅黑" pitchFamily="34" charset="-122"/>
              </a:rPr>
              <a:t>泰安与教育部教育电视台合作</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少年工匠</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栏目制作</a:t>
            </a:r>
          </a:p>
        </p:txBody>
      </p:sp>
    </p:spTree>
    <p:extLst>
      <p:ext uri="{BB962C8B-B14F-4D97-AF65-F5344CB8AC3E}">
        <p14:creationId xmlns:p14="http://schemas.microsoft.com/office/powerpoint/2010/main" val="1002218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7108884" cy="27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02</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23" name="文本占位符 20"/>
          <p:cNvSpPr txBox="1">
            <a:spLocks/>
          </p:cNvSpPr>
          <p:nvPr/>
        </p:nvSpPr>
        <p:spPr>
          <a:xfrm>
            <a:off x="8840068" y="218040"/>
            <a:ext cx="3123304" cy="42800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 一、建设背景意义</a:t>
            </a:r>
            <a:endParaRPr lang="zh-CN" altLang="en-US" b="1" dirty="0">
              <a:solidFill>
                <a:prstClr val="black"/>
              </a:solidFill>
            </a:endParaRPr>
          </a:p>
        </p:txBody>
      </p:sp>
      <p:grpSp>
        <p:nvGrpSpPr>
          <p:cNvPr id="10" name="组合 9"/>
          <p:cNvGrpSpPr/>
          <p:nvPr/>
        </p:nvGrpSpPr>
        <p:grpSpPr>
          <a:xfrm>
            <a:off x="1478237" y="1576111"/>
            <a:ext cx="8754999" cy="4060081"/>
            <a:chOff x="192362" y="1195111"/>
            <a:chExt cx="8754999" cy="4060081"/>
          </a:xfrm>
        </p:grpSpPr>
        <p:sp>
          <p:nvSpPr>
            <p:cNvPr id="11" name="矩形 10"/>
            <p:cNvSpPr/>
            <p:nvPr/>
          </p:nvSpPr>
          <p:spPr>
            <a:xfrm>
              <a:off x="192362" y="1299010"/>
              <a:ext cx="5053428" cy="2911047"/>
            </a:xfrm>
            <a:prstGeom prst="rect">
              <a:avLst/>
            </a:prstGeom>
          </p:spPr>
          <p:txBody>
            <a:bodyPr wrap="square" lIns="91433" tIns="45717" rIns="91433" bIns="45717">
              <a:spAutoFit/>
            </a:bodyPr>
            <a:lstStyle/>
            <a:p>
              <a:pPr marL="342851" indent="-342851">
                <a:lnSpc>
                  <a:spcPct val="150000"/>
                </a:lnSpc>
                <a:spcBef>
                  <a:spcPts val="413"/>
                </a:spcBef>
                <a:spcAft>
                  <a:spcPts val="413"/>
                </a:spcAft>
                <a:buFont typeface="Wingdings" panose="05000000000000000000" pitchFamily="2" charset="2"/>
                <a:buChar char="l"/>
              </a:pPr>
              <a:r>
                <a:rPr lang="zh-CN" altLang="en-US" sz="1700" b="1" kern="0" dirty="0">
                  <a:solidFill>
                    <a:srgbClr val="0070C0"/>
                  </a:solidFill>
                  <a:latin typeface="微软雅黑" panose="020B0503020204020204" pitchFamily="34" charset="-122"/>
                  <a:ea typeface="微软雅黑" panose="020B0503020204020204" pitchFamily="34" charset="-122"/>
                </a:rPr>
                <a:t>生产方式发生剧变：</a:t>
              </a:r>
              <a:r>
                <a:rPr lang="en-US" altLang="zh-CN" sz="1700" b="1" kern="0" dirty="0">
                  <a:solidFill>
                    <a:srgbClr val="1CADE4"/>
                  </a:solidFill>
                  <a:latin typeface="微软雅黑" panose="020B0503020204020204" pitchFamily="34" charset="-122"/>
                  <a:ea typeface="微软雅黑" panose="020B0503020204020204" pitchFamily="34" charset="-122"/>
                </a:rPr>
                <a:t>“</a:t>
              </a:r>
              <a:r>
                <a:rPr lang="zh-CN" altLang="zh-CN" sz="1700" b="1" kern="0" dirty="0">
                  <a:solidFill>
                    <a:srgbClr val="1CADE4"/>
                  </a:solidFill>
                  <a:latin typeface="微软雅黑" panose="020B0503020204020204" pitchFamily="34" charset="-122"/>
                  <a:ea typeface="微软雅黑" panose="020B0503020204020204" pitchFamily="34" charset="-122"/>
                </a:rPr>
                <a:t>制造</a:t>
              </a:r>
              <a:r>
                <a:rPr lang="en-US" altLang="zh-CN" sz="1700" b="1" kern="0" dirty="0">
                  <a:solidFill>
                    <a:srgbClr val="1CADE4"/>
                  </a:solidFill>
                  <a:latin typeface="微软雅黑" panose="020B0503020204020204" pitchFamily="34" charset="-122"/>
                  <a:ea typeface="微软雅黑" panose="020B0503020204020204" pitchFamily="34" charset="-122"/>
                </a:rPr>
                <a:t>”</a:t>
              </a:r>
              <a:r>
                <a:rPr lang="zh-CN" altLang="zh-CN" sz="1700" b="1" kern="0" dirty="0">
                  <a:solidFill>
                    <a:srgbClr val="1CADE4"/>
                  </a:solidFill>
                  <a:latin typeface="微软雅黑" panose="020B0503020204020204" pitchFamily="34" charset="-122"/>
                  <a:ea typeface="微软雅黑" panose="020B0503020204020204" pitchFamily="34" charset="-122"/>
                </a:rPr>
                <a:t>变</a:t>
              </a:r>
              <a:r>
                <a:rPr lang="en-US" altLang="zh-CN" sz="1700" b="1" kern="0" dirty="0">
                  <a:solidFill>
                    <a:srgbClr val="1CADE4"/>
                  </a:solidFill>
                  <a:latin typeface="微软雅黑" panose="020B0503020204020204" pitchFamily="34" charset="-122"/>
                  <a:ea typeface="微软雅黑" panose="020B0503020204020204" pitchFamily="34" charset="-122"/>
                </a:rPr>
                <a:t>“</a:t>
              </a:r>
              <a:r>
                <a:rPr lang="zh-CN" altLang="zh-CN" sz="1700" b="1" kern="0" dirty="0">
                  <a:solidFill>
                    <a:srgbClr val="1CADE4"/>
                  </a:solidFill>
                  <a:latin typeface="微软雅黑" panose="020B0503020204020204" pitchFamily="34" charset="-122"/>
                  <a:ea typeface="微软雅黑" panose="020B0503020204020204" pitchFamily="34" charset="-122"/>
                </a:rPr>
                <a:t>智造</a:t>
              </a:r>
              <a:r>
                <a:rPr lang="en-US" altLang="zh-CN" sz="1700" b="1" kern="0" dirty="0">
                  <a:solidFill>
                    <a:srgbClr val="1CADE4"/>
                  </a:solidFill>
                  <a:latin typeface="微软雅黑" panose="020B0503020204020204" pitchFamily="34" charset="-122"/>
                  <a:ea typeface="微软雅黑" panose="020B0503020204020204" pitchFamily="34" charset="-122"/>
                </a:rPr>
                <a:t>”</a:t>
              </a:r>
            </a:p>
            <a:p>
              <a:pPr marL="342851" indent="-342851">
                <a:lnSpc>
                  <a:spcPct val="150000"/>
                </a:lnSpc>
                <a:spcBef>
                  <a:spcPts val="413"/>
                </a:spcBef>
                <a:spcAft>
                  <a:spcPts val="413"/>
                </a:spcAft>
                <a:buFont typeface="Wingdings" panose="05000000000000000000" pitchFamily="2" charset="2"/>
                <a:buChar char="l"/>
              </a:pPr>
              <a:r>
                <a:rPr lang="zh-CN" altLang="en-US" sz="1700" b="1" kern="0" dirty="0">
                  <a:solidFill>
                    <a:srgbClr val="0070C0"/>
                  </a:solidFill>
                  <a:latin typeface="微软雅黑" panose="020B0503020204020204" pitchFamily="34" charset="-122"/>
                  <a:ea typeface="微软雅黑" panose="020B0503020204020204" pitchFamily="34" charset="-122"/>
                </a:rPr>
                <a:t>职业领域推陈出新：</a:t>
              </a:r>
              <a:r>
                <a:rPr lang="zh-CN" altLang="en-US" sz="1700" b="1" kern="0" dirty="0">
                  <a:solidFill>
                    <a:srgbClr val="1CADE4"/>
                  </a:solidFill>
                  <a:latin typeface="微软雅黑" panose="020B0503020204020204" pitchFamily="34" charset="-122"/>
                  <a:ea typeface="微软雅黑" panose="020B0503020204020204" pitchFamily="34" charset="-122"/>
                </a:rPr>
                <a:t>机器换人</a:t>
              </a:r>
              <a:endParaRPr lang="en-US" altLang="zh-CN" sz="1700" b="1" kern="0" dirty="0">
                <a:solidFill>
                  <a:srgbClr val="1CADE4"/>
                </a:solidFill>
                <a:latin typeface="微软雅黑" panose="020B0503020204020204" pitchFamily="34" charset="-122"/>
                <a:ea typeface="微软雅黑" panose="020B0503020204020204" pitchFamily="34" charset="-122"/>
              </a:endParaRPr>
            </a:p>
            <a:p>
              <a:pPr marL="342851" indent="-342851">
                <a:lnSpc>
                  <a:spcPct val="150000"/>
                </a:lnSpc>
                <a:spcBef>
                  <a:spcPts val="413"/>
                </a:spcBef>
                <a:spcAft>
                  <a:spcPts val="413"/>
                </a:spcAft>
                <a:buFont typeface="Wingdings" panose="05000000000000000000" pitchFamily="2" charset="2"/>
                <a:buChar char="l"/>
              </a:pPr>
              <a:r>
                <a:rPr lang="zh-CN" altLang="en-US" sz="1700" b="1" kern="0" dirty="0">
                  <a:solidFill>
                    <a:srgbClr val="0070C0"/>
                  </a:solidFill>
                  <a:latin typeface="微软雅黑" panose="020B0503020204020204" pitchFamily="34" charset="-122"/>
                  <a:ea typeface="微软雅黑" panose="020B0503020204020204" pitchFamily="34" charset="-122"/>
                </a:rPr>
                <a:t>人才结构转型升级</a:t>
              </a:r>
              <a:r>
                <a:rPr lang="zh-CN" altLang="en-US" sz="1700" b="1" kern="0" dirty="0" smtClean="0">
                  <a:solidFill>
                    <a:srgbClr val="0070C0"/>
                  </a:solidFill>
                  <a:latin typeface="微软雅黑" panose="020B0503020204020204" pitchFamily="34" charset="-122"/>
                  <a:ea typeface="微软雅黑" panose="020B0503020204020204" pitchFamily="34" charset="-122"/>
                </a:rPr>
                <a:t>：</a:t>
              </a:r>
              <a:endParaRPr lang="en-US" altLang="zh-CN" sz="1700" b="1" kern="0" dirty="0">
                <a:solidFill>
                  <a:srgbClr val="0070C0"/>
                </a:solidFill>
                <a:latin typeface="微软雅黑" panose="020B0503020204020204" pitchFamily="34" charset="-122"/>
                <a:ea typeface="微软雅黑" panose="020B0503020204020204" pitchFamily="34" charset="-122"/>
              </a:endParaRPr>
            </a:p>
            <a:p>
              <a:pPr lvl="0" algn="ctr">
                <a:lnSpc>
                  <a:spcPct val="150000"/>
                </a:lnSpc>
              </a:pPr>
              <a:r>
                <a:rPr lang="zh-CN" altLang="en-US" sz="1500" b="1" kern="0" dirty="0">
                  <a:solidFill>
                    <a:srgbClr val="1CADE4"/>
                  </a:solidFill>
                  <a:latin typeface="微软雅黑" panose="020B0503020204020204" pitchFamily="34" charset="-122"/>
                  <a:ea typeface="微软雅黑" panose="020B0503020204020204" pitchFamily="34" charset="-122"/>
                </a:rPr>
                <a:t>生产型          </a:t>
              </a:r>
              <a:r>
                <a:rPr lang="zh-CN" altLang="en-US" sz="1500" b="1" kern="0" dirty="0" smtClean="0">
                  <a:solidFill>
                    <a:srgbClr val="1CADE4"/>
                  </a:solidFill>
                  <a:latin typeface="微软雅黑" panose="020B0503020204020204" pitchFamily="34" charset="-122"/>
                  <a:ea typeface="微软雅黑" panose="020B0503020204020204" pitchFamily="34" charset="-122"/>
                </a:rPr>
                <a:t>           服务型</a:t>
              </a:r>
              <a:endParaRPr lang="en-US" altLang="zh-CN" sz="1500" b="1" kern="0" dirty="0">
                <a:solidFill>
                  <a:srgbClr val="1CADE4"/>
                </a:solidFill>
                <a:latin typeface="微软雅黑" panose="020B0503020204020204" pitchFamily="34" charset="-122"/>
                <a:ea typeface="微软雅黑" panose="020B0503020204020204" pitchFamily="34" charset="-122"/>
              </a:endParaRPr>
            </a:p>
            <a:p>
              <a:pPr lvl="0" algn="ctr">
                <a:lnSpc>
                  <a:spcPct val="150000"/>
                </a:lnSpc>
              </a:pPr>
              <a:r>
                <a:rPr lang="zh-CN" altLang="en-US" sz="1500" b="1" kern="0" dirty="0">
                  <a:solidFill>
                    <a:srgbClr val="1CADE4"/>
                  </a:solidFill>
                  <a:latin typeface="微软雅黑" panose="020B0503020204020204" pitchFamily="34" charset="-122"/>
                  <a:ea typeface="微软雅黑" panose="020B0503020204020204" pitchFamily="34" charset="-122"/>
                </a:rPr>
                <a:t>技能型          </a:t>
              </a:r>
              <a:r>
                <a:rPr lang="zh-CN" altLang="en-US" sz="1500" b="1" kern="0" dirty="0" smtClean="0">
                  <a:solidFill>
                    <a:srgbClr val="1CADE4"/>
                  </a:solidFill>
                  <a:latin typeface="微软雅黑" panose="020B0503020204020204" pitchFamily="34" charset="-122"/>
                  <a:ea typeface="微软雅黑" panose="020B0503020204020204" pitchFamily="34" charset="-122"/>
                </a:rPr>
                <a:t>           技术型</a:t>
              </a:r>
              <a:endParaRPr lang="en-US" altLang="zh-CN" sz="1500" b="1" kern="0" dirty="0">
                <a:solidFill>
                  <a:srgbClr val="1CADE4"/>
                </a:solidFill>
                <a:latin typeface="微软雅黑" panose="020B0503020204020204" pitchFamily="34" charset="-122"/>
                <a:ea typeface="微软雅黑" panose="020B0503020204020204" pitchFamily="34" charset="-122"/>
              </a:endParaRPr>
            </a:p>
            <a:p>
              <a:pPr lvl="0" algn="ctr">
                <a:lnSpc>
                  <a:spcPct val="150000"/>
                </a:lnSpc>
              </a:pPr>
              <a:r>
                <a:rPr lang="zh-CN" altLang="en-US" sz="1500" b="1" kern="0" dirty="0">
                  <a:solidFill>
                    <a:srgbClr val="1CADE4"/>
                  </a:solidFill>
                  <a:latin typeface="微软雅黑" panose="020B0503020204020204" pitchFamily="34" charset="-122"/>
                  <a:ea typeface="微软雅黑" panose="020B0503020204020204" pitchFamily="34" charset="-122"/>
                </a:rPr>
                <a:t>标准型          </a:t>
              </a:r>
              <a:r>
                <a:rPr lang="zh-CN" altLang="en-US" sz="1500" b="1" kern="0" dirty="0" smtClean="0">
                  <a:solidFill>
                    <a:srgbClr val="1CADE4"/>
                  </a:solidFill>
                  <a:latin typeface="微软雅黑" panose="020B0503020204020204" pitchFamily="34" charset="-122"/>
                  <a:ea typeface="微软雅黑" panose="020B0503020204020204" pitchFamily="34" charset="-122"/>
                </a:rPr>
                <a:t>           创新型</a:t>
              </a:r>
              <a:endParaRPr lang="en-US" altLang="zh-CN" sz="1500" b="1" kern="0" dirty="0">
                <a:solidFill>
                  <a:srgbClr val="1CADE4"/>
                </a:solidFill>
                <a:latin typeface="微软雅黑" panose="020B0503020204020204" pitchFamily="34" charset="-122"/>
                <a:ea typeface="微软雅黑" panose="020B0503020204020204" pitchFamily="34" charset="-122"/>
              </a:endParaRPr>
            </a:p>
            <a:p>
              <a:pPr lvl="0" algn="ctr">
                <a:lnSpc>
                  <a:spcPct val="150000"/>
                </a:lnSpc>
              </a:pPr>
              <a:r>
                <a:rPr lang="zh-CN" altLang="en-US" sz="1500" b="1" kern="0" dirty="0">
                  <a:solidFill>
                    <a:srgbClr val="1CADE4"/>
                  </a:solidFill>
                  <a:latin typeface="微软雅黑" panose="020B0503020204020204" pitchFamily="34" charset="-122"/>
                  <a:ea typeface="微软雅黑" panose="020B0503020204020204" pitchFamily="34" charset="-122"/>
                </a:rPr>
                <a:t>单一型       </a:t>
              </a:r>
              <a:r>
                <a:rPr lang="zh-CN" altLang="en-US" sz="1500" b="1" kern="0" dirty="0" smtClean="0">
                  <a:solidFill>
                    <a:srgbClr val="1CADE4"/>
                  </a:solidFill>
                  <a:latin typeface="微软雅黑" panose="020B0503020204020204" pitchFamily="34" charset="-122"/>
                  <a:ea typeface="微软雅黑" panose="020B0503020204020204" pitchFamily="34" charset="-122"/>
                </a:rPr>
                <a:t>               复合型</a:t>
              </a:r>
              <a:endParaRPr lang="zh-CN" altLang="en-US" sz="1500" b="1" kern="0" dirty="0">
                <a:solidFill>
                  <a:srgbClr val="1CADE4"/>
                </a:solidFill>
                <a:latin typeface="微软雅黑" panose="020B0503020204020204" pitchFamily="34" charset="-122"/>
                <a:ea typeface="微软雅黑" panose="020B0503020204020204" pitchFamily="34" charset="-122"/>
              </a:endParaRPr>
            </a:p>
          </p:txBody>
        </p:sp>
        <p:cxnSp>
          <p:nvCxnSpPr>
            <p:cNvPr id="12" name="直接箭头连接符 11"/>
            <p:cNvCxnSpPr/>
            <p:nvPr/>
          </p:nvCxnSpPr>
          <p:spPr>
            <a:xfrm>
              <a:off x="2752325" y="3065298"/>
              <a:ext cx="360040" cy="0"/>
            </a:xfrm>
            <a:prstGeom prst="straightConnector1">
              <a:avLst/>
            </a:prstGeom>
            <a:ln w="19050">
              <a:solidFill>
                <a:srgbClr val="0081E2"/>
              </a:solidFill>
              <a:tailEnd type="arrow"/>
            </a:ln>
          </p:spPr>
          <p:style>
            <a:lnRef idx="1">
              <a:schemeClr val="accent5"/>
            </a:lnRef>
            <a:fillRef idx="0">
              <a:schemeClr val="accent5"/>
            </a:fillRef>
            <a:effectRef idx="0">
              <a:schemeClr val="accent5"/>
            </a:effectRef>
            <a:fontRef idx="minor">
              <a:schemeClr val="tx1"/>
            </a:fontRef>
          </p:style>
        </p:cxnSp>
        <p:cxnSp>
          <p:nvCxnSpPr>
            <p:cNvPr id="13" name="直接箭头连接符 12"/>
            <p:cNvCxnSpPr/>
            <p:nvPr/>
          </p:nvCxnSpPr>
          <p:spPr>
            <a:xfrm>
              <a:off x="2743141" y="3428946"/>
              <a:ext cx="360040" cy="0"/>
            </a:xfrm>
            <a:prstGeom prst="straightConnector1">
              <a:avLst/>
            </a:prstGeom>
            <a:ln w="19050">
              <a:solidFill>
                <a:srgbClr val="0081E2"/>
              </a:solidFill>
              <a:tailEnd type="arrow"/>
            </a:ln>
          </p:spPr>
          <p:style>
            <a:lnRef idx="1">
              <a:schemeClr val="accent5"/>
            </a:lnRef>
            <a:fillRef idx="0">
              <a:schemeClr val="accent5"/>
            </a:fillRef>
            <a:effectRef idx="0">
              <a:schemeClr val="accent5"/>
            </a:effectRef>
            <a:fontRef idx="minor">
              <a:schemeClr val="tx1"/>
            </a:fontRef>
          </p:style>
        </p:cxnSp>
        <p:cxnSp>
          <p:nvCxnSpPr>
            <p:cNvPr id="14" name="直接箭头连接符 13"/>
            <p:cNvCxnSpPr/>
            <p:nvPr/>
          </p:nvCxnSpPr>
          <p:spPr>
            <a:xfrm>
              <a:off x="2752325" y="3740644"/>
              <a:ext cx="360040" cy="0"/>
            </a:xfrm>
            <a:prstGeom prst="straightConnector1">
              <a:avLst/>
            </a:prstGeom>
            <a:ln w="19050">
              <a:solidFill>
                <a:srgbClr val="0081E2"/>
              </a:solidFill>
              <a:tailEnd type="arrow"/>
            </a:ln>
          </p:spPr>
          <p:style>
            <a:lnRef idx="1">
              <a:schemeClr val="accent5"/>
            </a:lnRef>
            <a:fillRef idx="0">
              <a:schemeClr val="accent5"/>
            </a:fillRef>
            <a:effectRef idx="0">
              <a:schemeClr val="accent5"/>
            </a:effectRef>
            <a:fontRef idx="minor">
              <a:schemeClr val="tx1"/>
            </a:fontRef>
          </p:style>
        </p:cxnSp>
        <p:cxnSp>
          <p:nvCxnSpPr>
            <p:cNvPr id="15" name="直接箭头连接符 14"/>
            <p:cNvCxnSpPr/>
            <p:nvPr/>
          </p:nvCxnSpPr>
          <p:spPr>
            <a:xfrm>
              <a:off x="2743141" y="4052342"/>
              <a:ext cx="360040" cy="0"/>
            </a:xfrm>
            <a:prstGeom prst="straightConnector1">
              <a:avLst/>
            </a:prstGeom>
            <a:ln w="19050">
              <a:solidFill>
                <a:srgbClr val="0081E2"/>
              </a:solidFill>
              <a:tailEnd type="arrow"/>
            </a:ln>
          </p:spPr>
          <p:style>
            <a:lnRef idx="1">
              <a:schemeClr val="accent5"/>
            </a:lnRef>
            <a:fillRef idx="0">
              <a:schemeClr val="accent5"/>
            </a:fillRef>
            <a:effectRef idx="0">
              <a:schemeClr val="accent5"/>
            </a:effectRef>
            <a:fontRef idx="minor">
              <a:schemeClr val="tx1"/>
            </a:fontRef>
          </p:style>
        </p:cxnSp>
        <p:sp>
          <p:nvSpPr>
            <p:cNvPr id="16" name="矩形 15"/>
            <p:cNvSpPr/>
            <p:nvPr/>
          </p:nvSpPr>
          <p:spPr>
            <a:xfrm>
              <a:off x="5419998" y="1195111"/>
              <a:ext cx="45719" cy="3866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zh-CN" altLang="en-US"/>
            </a:p>
          </p:txBody>
        </p:sp>
        <p:grpSp>
          <p:nvGrpSpPr>
            <p:cNvPr id="17" name="组合 7"/>
            <p:cNvGrpSpPr/>
            <p:nvPr/>
          </p:nvGrpSpPr>
          <p:grpSpPr>
            <a:xfrm>
              <a:off x="5293918" y="1247061"/>
              <a:ext cx="3653443" cy="4008131"/>
              <a:chOff x="8133380" y="1894094"/>
              <a:chExt cx="5466211" cy="5555715"/>
            </a:xfrm>
          </p:grpSpPr>
          <p:pic>
            <p:nvPicPr>
              <p:cNvPr id="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00555" y="2199790"/>
                <a:ext cx="2762852" cy="1632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9050" y="3889511"/>
                <a:ext cx="2756339" cy="1618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3382" y="3889511"/>
                <a:ext cx="2612671" cy="1618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3498" y="2199790"/>
                <a:ext cx="2645772" cy="1632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09051" y="5586300"/>
                <a:ext cx="2754356" cy="1626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33380" y="5586300"/>
                <a:ext cx="2612671" cy="1626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矩形 33"/>
              <p:cNvSpPr/>
              <p:nvPr/>
            </p:nvSpPr>
            <p:spPr>
              <a:xfrm>
                <a:off x="10746051" y="1894094"/>
                <a:ext cx="68404" cy="5358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2935" tIns="66468" rIns="132935" bIns="66468" rtlCol="0" anchor="ctr"/>
              <a:lstStyle/>
              <a:p>
                <a:pPr algn="ctr"/>
                <a:endParaRPr lang="zh-CN" altLang="en-US"/>
              </a:p>
            </p:txBody>
          </p:sp>
          <p:sp>
            <p:nvSpPr>
              <p:cNvPr id="35" name="矩形 34"/>
              <p:cNvSpPr/>
              <p:nvPr/>
            </p:nvSpPr>
            <p:spPr>
              <a:xfrm>
                <a:off x="13531187" y="2090933"/>
                <a:ext cx="68404" cy="5358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2935" tIns="66468" rIns="132935" bIns="66468" rtlCol="0" anchor="ctr"/>
              <a:lstStyle/>
              <a:p>
                <a:pPr algn="ctr"/>
                <a:endParaRPr lang="zh-CN" altLang="en-US"/>
              </a:p>
            </p:txBody>
          </p:sp>
        </p:grpSp>
        <p:sp>
          <p:nvSpPr>
            <p:cNvPr id="18" name="矩形 17"/>
            <p:cNvSpPr/>
            <p:nvPr/>
          </p:nvSpPr>
          <p:spPr>
            <a:xfrm>
              <a:off x="1395560" y="2753600"/>
              <a:ext cx="919113" cy="166238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19" name="矩形 18"/>
            <p:cNvSpPr/>
            <p:nvPr/>
          </p:nvSpPr>
          <p:spPr>
            <a:xfrm>
              <a:off x="3224420" y="2753600"/>
              <a:ext cx="866301" cy="1662389"/>
            </a:xfrm>
            <a:prstGeom prst="rect">
              <a:avLst/>
            </a:prstGeom>
            <a:noFill/>
            <a:ln>
              <a:solidFill>
                <a:srgbClr val="0081E2"/>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grpSp>
      <p:sp>
        <p:nvSpPr>
          <p:cNvPr id="36" name="TextBox 35"/>
          <p:cNvSpPr txBox="1"/>
          <p:nvPr/>
        </p:nvSpPr>
        <p:spPr>
          <a:xfrm>
            <a:off x="-177908" y="623184"/>
            <a:ext cx="3116688"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sym typeface="微软雅黑" panose="020B0503020204020204" pitchFamily="34" charset="-122"/>
              </a:rPr>
              <a:t>3. </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a:t>
            </a:r>
            <a:r>
              <a:rPr lang="zh-CN" altLang="en-US" b="1" dirty="0">
                <a:solidFill>
                  <a:srgbClr val="C00000"/>
                </a:solidFill>
                <a:latin typeface="微软雅黑" pitchFamily="34" charset="-122"/>
                <a:ea typeface="微软雅黑" pitchFamily="34" charset="-122"/>
                <a:sym typeface="微软雅黑" panose="020B0503020204020204" pitchFamily="34" charset="-122"/>
              </a:rPr>
              <a:t>云物大智”</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新技术</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358324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2"/>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1" y="6190539"/>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endParaRPr lang="zh-CN" altLang="en-US" sz="100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00" spc="100" dirty="0">
                <a:solidFill>
                  <a:srgbClr val="3E3A39"/>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6502427" y="3946532"/>
            <a:ext cx="4211722" cy="923328"/>
          </a:xfrm>
          <a:prstGeom prst="rect">
            <a:avLst/>
          </a:prstGeom>
          <a:noFill/>
        </p:spPr>
        <p:txBody>
          <a:bodyPr wrap="none" lIns="91436" tIns="45719" rIns="91436" bIns="45719" rtlCol="0">
            <a:spAutoFit/>
          </a:bodyPr>
          <a:lstStyle/>
          <a:p>
            <a:r>
              <a:rPr kumimoji="1" lang="en-US" altLang="zh-CN" sz="54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5400" dirty="0">
              <a:solidFill>
                <a:schemeClr val="bg1">
                  <a:lumMod val="65000"/>
                </a:schemeClr>
              </a:solidFill>
              <a:latin typeface="Arial" panose="020B0604020202020204" pitchFamily="34" charset="0"/>
              <a:cs typeface="Arial" panose="020B0604020202020204" pitchFamily="34" charset="0"/>
            </a:endParaRPr>
          </a:p>
        </p:txBody>
      </p:sp>
      <p:sp>
        <p:nvSpPr>
          <p:cNvPr id="24" name="文本框 23"/>
          <p:cNvSpPr txBox="1"/>
          <p:nvPr/>
        </p:nvSpPr>
        <p:spPr>
          <a:xfrm>
            <a:off x="6502427" y="3174211"/>
            <a:ext cx="3985632" cy="923328"/>
          </a:xfrm>
          <a:prstGeom prst="rect">
            <a:avLst/>
          </a:prstGeom>
          <a:noFill/>
        </p:spPr>
        <p:txBody>
          <a:bodyPr wrap="square" lIns="91436" tIns="45719" rIns="91436" bIns="45719" rtlCol="0">
            <a:spAutoFit/>
          </a:bodyPr>
          <a:lstStyle/>
          <a:p>
            <a:pPr algn="ctr"/>
            <a:r>
              <a:rPr lang="zh-CN" altLang="en-US" sz="5400" b="1" spc="200" dirty="0" smtClean="0">
                <a:solidFill>
                  <a:srgbClr val="0070C0"/>
                </a:solidFill>
                <a:latin typeface="微软雅黑" pitchFamily="34" charset="-122"/>
                <a:ea typeface="微软雅黑" panose="020B0503020204020204" pitchFamily="34" charset="-122"/>
              </a:rPr>
              <a:t>敬请指导</a:t>
            </a:r>
            <a:endParaRPr lang="zh-CN" altLang="en-US" sz="5400" b="1" spc="200" dirty="0">
              <a:solidFill>
                <a:srgbClr val="0070C0"/>
              </a:solidFill>
              <a:latin typeface="微软雅黑" pitchFamily="34" charset="-122"/>
              <a:ea typeface="微软雅黑" panose="020B0503020204020204" pitchFamily="34" charset="-122"/>
            </a:endParaRPr>
          </a:p>
        </p:txBody>
      </p:sp>
      <p:sp>
        <p:nvSpPr>
          <p:cNvPr id="27" name="矩形 26"/>
          <p:cNvSpPr/>
          <p:nvPr/>
        </p:nvSpPr>
        <p:spPr>
          <a:xfrm>
            <a:off x="0" y="175"/>
            <a:ext cx="12192000" cy="250721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28" name="任意多边形 27"/>
          <p:cNvSpPr/>
          <p:nvPr/>
        </p:nvSpPr>
        <p:spPr>
          <a:xfrm>
            <a:off x="2"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29" name="等腰三角形 28"/>
          <p:cNvSpPr/>
          <p:nvPr/>
        </p:nvSpPr>
        <p:spPr>
          <a:xfrm>
            <a:off x="0" y="174"/>
            <a:ext cx="10488059"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30" name="任意多边形 29"/>
          <p:cNvSpPr/>
          <p:nvPr/>
        </p:nvSpPr>
        <p:spPr>
          <a:xfrm>
            <a:off x="7171981" y="2"/>
            <a:ext cx="5001659"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grpSp>
        <p:nvGrpSpPr>
          <p:cNvPr id="32" name="组合 31"/>
          <p:cNvGrpSpPr/>
          <p:nvPr/>
        </p:nvGrpSpPr>
        <p:grpSpPr>
          <a:xfrm>
            <a:off x="1472806" y="2977511"/>
            <a:ext cx="4589347" cy="1909675"/>
            <a:chOff x="1490663" y="2131468"/>
            <a:chExt cx="4589347" cy="1909675"/>
          </a:xfrm>
        </p:grpSpPr>
        <p:pic>
          <p:nvPicPr>
            <p:cNvPr id="33" name="图片 32"/>
            <p:cNvPicPr>
              <a:picLocks noChangeAspect="1"/>
            </p:cNvPicPr>
            <p:nvPr/>
          </p:nvPicPr>
          <p:blipFill>
            <a:blip r:embed="rId2"/>
            <a:stretch>
              <a:fillRect/>
            </a:stretch>
          </p:blipFill>
          <p:spPr>
            <a:xfrm>
              <a:off x="1524005" y="2131468"/>
              <a:ext cx="3519484" cy="416592"/>
            </a:xfrm>
            <a:prstGeom prst="rect">
              <a:avLst/>
            </a:prstGeom>
          </p:spPr>
        </p:pic>
        <p:sp>
          <p:nvSpPr>
            <p:cNvPr id="36" name="标题 3"/>
            <p:cNvSpPr txBox="1">
              <a:spLocks/>
            </p:cNvSpPr>
            <p:nvPr/>
          </p:nvSpPr>
          <p:spPr>
            <a:xfrm>
              <a:off x="2459493" y="2948536"/>
              <a:ext cx="3620517"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29">
                <a:lnSpc>
                  <a:spcPts val="1300"/>
                </a:lnSpc>
              </a:pPr>
              <a:r>
                <a:rPr lang="zh-CN" altLang="en-US" sz="1000" dirty="0">
                  <a:solidFill>
                    <a:srgbClr val="C30D23"/>
                  </a:solidFill>
                  <a:latin typeface="微软雅黑" pitchFamily="34" charset="-122"/>
                </a:rPr>
                <a:t>联系人：</a:t>
              </a:r>
              <a:r>
                <a:rPr lang="zh-CN" altLang="en-US" sz="1000" dirty="0">
                  <a:solidFill>
                    <a:srgbClr val="3E3A39"/>
                  </a:solidFill>
                  <a:latin typeface="微软雅黑" pitchFamily="34" charset="-122"/>
                </a:rPr>
                <a:t>周 忠、毕晓峰、薛刚</a:t>
              </a:r>
              <a:r>
                <a:rPr lang="en-US" altLang="zh-CN" sz="1000" dirty="0">
                  <a:solidFill>
                    <a:srgbClr val="3E3A39"/>
                  </a:solidFill>
                  <a:latin typeface="微软雅黑" pitchFamily="34" charset="-122"/>
                </a:rPr>
                <a:t>  </a:t>
              </a:r>
            </a:p>
            <a:p>
              <a:pPr defTabSz="913729">
                <a:lnSpc>
                  <a:spcPts val="1300"/>
                </a:lnSpc>
              </a:pPr>
              <a:r>
                <a:rPr lang="zh-CN" altLang="en-US" sz="1000" dirty="0">
                  <a:solidFill>
                    <a:srgbClr val="C30D23"/>
                  </a:solidFill>
                  <a:latin typeface="微软雅黑" pitchFamily="34" charset="-122"/>
                </a:rPr>
                <a:t>邮箱</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 zhong.zhou@gtafe.com</a:t>
              </a:r>
            </a:p>
            <a:p>
              <a:pPr defTabSz="913729">
                <a:lnSpc>
                  <a:spcPts val="1300"/>
                </a:lnSpc>
              </a:pPr>
              <a:r>
                <a:rPr lang="en-US" altLang="zh-CN" sz="1000" dirty="0">
                  <a:solidFill>
                    <a:srgbClr val="3E3A39"/>
                  </a:solidFill>
                  <a:latin typeface="微软雅黑" pitchFamily="34" charset="-122"/>
                </a:rPr>
                <a:t>           xiaofeng.bi@gtafe.com</a:t>
              </a:r>
            </a:p>
            <a:p>
              <a:pPr defTabSz="913729">
                <a:lnSpc>
                  <a:spcPts val="1300"/>
                </a:lnSpc>
              </a:pPr>
              <a:r>
                <a:rPr lang="en-US" altLang="zh-CN" sz="1000" dirty="0">
                  <a:solidFill>
                    <a:srgbClr val="3E3A39"/>
                  </a:solidFill>
                  <a:latin typeface="微软雅黑" pitchFamily="34" charset="-122"/>
                </a:rPr>
                <a:t>           gang.xue@gtafe.com</a:t>
              </a:r>
            </a:p>
            <a:p>
              <a:pPr defTabSz="913729">
                <a:lnSpc>
                  <a:spcPts val="1300"/>
                </a:lnSpc>
              </a:pPr>
              <a:r>
                <a:rPr lang="zh-CN" altLang="en-US" sz="1000" dirty="0">
                  <a:solidFill>
                    <a:srgbClr val="C30D23"/>
                  </a:solidFill>
                  <a:latin typeface="微软雅黑" pitchFamily="34" charset="-122"/>
                </a:rPr>
                <a:t>手机：</a:t>
              </a:r>
              <a:r>
                <a:rPr lang="en-US" altLang="zh-CN" sz="1000" dirty="0">
                  <a:solidFill>
                    <a:srgbClr val="3E3A39"/>
                  </a:solidFill>
                  <a:latin typeface="微软雅黑" pitchFamily="34" charset="-122"/>
                </a:rPr>
                <a:t> 13802575095</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18098999647</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13802587813</a:t>
              </a:r>
            </a:p>
            <a:p>
              <a:pPr defTabSz="913729">
                <a:lnSpc>
                  <a:spcPts val="1300"/>
                </a:lnSpc>
              </a:pPr>
              <a:r>
                <a:rPr lang="zh-CN" altLang="en-US" sz="1000" dirty="0">
                  <a:solidFill>
                    <a:srgbClr val="C30D23"/>
                  </a:solidFill>
                  <a:latin typeface="微软雅黑" pitchFamily="34" charset="-122"/>
                </a:rPr>
                <a:t>地址：</a:t>
              </a:r>
              <a:r>
                <a:rPr lang="en-US" altLang="zh-CN" sz="1000" dirty="0">
                  <a:solidFill>
                    <a:srgbClr val="C30D23"/>
                  </a:solidFill>
                  <a:latin typeface="微软雅黑" pitchFamily="34" charset="-122"/>
                </a:rPr>
                <a:t> </a:t>
              </a:r>
              <a:r>
                <a:rPr lang="zh-CN" altLang="en-US" sz="1000" dirty="0">
                  <a:solidFill>
                    <a:srgbClr val="3E3A39"/>
                  </a:solidFill>
                  <a:latin typeface="微软雅黑" pitchFamily="34" charset="-122"/>
                </a:rPr>
                <a:t>深圳市南山区学苑大道</a:t>
              </a:r>
              <a:r>
                <a:rPr lang="en-US" altLang="zh-CN" sz="1000" dirty="0">
                  <a:solidFill>
                    <a:srgbClr val="3E3A39"/>
                  </a:solidFill>
                  <a:latin typeface="微软雅黑" pitchFamily="34" charset="-122"/>
                </a:rPr>
                <a:t>1001</a:t>
              </a:r>
              <a:r>
                <a:rPr lang="zh-CN" altLang="en-US" sz="1000" dirty="0">
                  <a:solidFill>
                    <a:srgbClr val="3E3A39"/>
                  </a:solidFill>
                  <a:latin typeface="微软雅黑" pitchFamily="34" charset="-122"/>
                </a:rPr>
                <a:t>号南山智园</a:t>
              </a:r>
              <a:r>
                <a:rPr lang="en-US" altLang="zh-CN" sz="1000" dirty="0">
                  <a:solidFill>
                    <a:srgbClr val="3E3A39"/>
                  </a:solidFill>
                  <a:latin typeface="微软雅黑" pitchFamily="34" charset="-122"/>
                </a:rPr>
                <a:t>A4</a:t>
              </a:r>
              <a:r>
                <a:rPr lang="zh-CN" altLang="en-US" sz="1000" dirty="0">
                  <a:solidFill>
                    <a:srgbClr val="3E3A39"/>
                  </a:solidFill>
                  <a:latin typeface="微软雅黑" pitchFamily="34" charset="-122"/>
                </a:rPr>
                <a:t>栋</a:t>
              </a:r>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
        <p:nvSpPr>
          <p:cNvPr id="16" name="标题 3"/>
          <p:cNvSpPr txBox="1">
            <a:spLocks/>
          </p:cNvSpPr>
          <p:nvPr/>
        </p:nvSpPr>
        <p:spPr>
          <a:xfrm>
            <a:off x="2541231" y="3545528"/>
            <a:ext cx="22244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712737"/>
            <a:r>
              <a:rPr lang="zh-CN" altLang="en-US" sz="1000" dirty="0">
                <a:solidFill>
                  <a:srgbClr val="3E3A39"/>
                </a:solidFill>
                <a:latin typeface="微软雅黑" pitchFamily="34" charset="-122"/>
              </a:rPr>
              <a:t>深圳国泰安教育技术股份有限公司</a:t>
            </a:r>
          </a:p>
        </p:txBody>
      </p:sp>
    </p:spTree>
    <p:extLst>
      <p:ext uri="{BB962C8B-B14F-4D97-AF65-F5344CB8AC3E}">
        <p14:creationId xmlns:p14="http://schemas.microsoft.com/office/powerpoint/2010/main" val="3414501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03</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543078" y="1819267"/>
            <a:ext cx="8766344" cy="4332551"/>
            <a:chOff x="755576" y="1040422"/>
            <a:chExt cx="7848872" cy="4077193"/>
          </a:xfrm>
        </p:grpSpPr>
        <p:sp>
          <p:nvSpPr>
            <p:cNvPr id="16" name="矩形 15"/>
            <p:cNvSpPr/>
            <p:nvPr/>
          </p:nvSpPr>
          <p:spPr>
            <a:xfrm>
              <a:off x="5419998" y="1195111"/>
              <a:ext cx="45719" cy="3866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zh-CN" altLang="en-US"/>
            </a:p>
          </p:txBody>
        </p:sp>
        <p:sp>
          <p:nvSpPr>
            <p:cNvPr id="17" name="TextBox 16"/>
            <p:cNvSpPr txBox="1"/>
            <p:nvPr/>
          </p:nvSpPr>
          <p:spPr>
            <a:xfrm>
              <a:off x="755576" y="1040422"/>
              <a:ext cx="7848872" cy="1607482"/>
            </a:xfrm>
            <a:prstGeom prst="rect">
              <a:avLst/>
            </a:prstGeom>
            <a:noFill/>
            <a:ln cmpd="sng">
              <a:solidFill>
                <a:schemeClr val="tx1"/>
              </a:solidFill>
            </a:ln>
          </p:spPr>
          <p:txBody>
            <a:bodyPr wrap="square" rtlCol="0">
              <a:spAutoFit/>
            </a:bodyPr>
            <a:lstStyle/>
            <a:p>
              <a:pPr>
                <a:lnSpc>
                  <a:spcPct val="150000"/>
                </a:lnSpc>
              </a:pPr>
              <a:r>
                <a:rPr lang="zh-CN" altLang="en-US" b="1" dirty="0" smtClean="0">
                  <a:solidFill>
                    <a:srgbClr val="FF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     教育部</a:t>
              </a:r>
              <a:r>
                <a:rPr lang="zh-CN" altLang="en-US" b="1" dirty="0" smtClean="0">
                  <a:latin typeface="微软雅黑" pitchFamily="34" charset="-122"/>
                  <a:ea typeface="微软雅黑" pitchFamily="34" charset="-122"/>
                </a:rPr>
                <a:t>关于</a:t>
              </a:r>
              <a:r>
                <a:rPr lang="zh-CN" altLang="en-US" b="1" dirty="0">
                  <a:latin typeface="微软雅黑" pitchFamily="34" charset="-122"/>
                  <a:ea typeface="微软雅黑" pitchFamily="34" charset="-122"/>
                </a:rPr>
                <a:t>印发</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高等职业院校内部质量保证体系诊断与改进指导方案（试行）</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启动相关工作的</a:t>
              </a:r>
              <a:r>
                <a:rPr lang="zh-CN" altLang="en-US" b="1" dirty="0" smtClean="0">
                  <a:latin typeface="微软雅黑" pitchFamily="34" charset="-122"/>
                  <a:ea typeface="微软雅黑" pitchFamily="34" charset="-122"/>
                </a:rPr>
                <a:t>通知：</a:t>
              </a:r>
              <a:r>
                <a:rPr lang="zh-CN" altLang="zh-CN" dirty="0" smtClean="0">
                  <a:latin typeface="微软雅黑" pitchFamily="34" charset="-122"/>
                  <a:ea typeface="微软雅黑" pitchFamily="34" charset="-122"/>
                </a:rPr>
                <a:t>是</a:t>
              </a:r>
              <a:r>
                <a:rPr lang="zh-CN" altLang="zh-CN" dirty="0">
                  <a:latin typeface="微软雅黑" pitchFamily="34" charset="-122"/>
                  <a:ea typeface="微软雅黑" pitchFamily="34" charset="-122"/>
                </a:rPr>
                <a:t>教育行政部门履行管理职责、加强事中事后监管，引导和</a:t>
              </a:r>
              <a:r>
                <a:rPr lang="zh-CN" altLang="zh-CN" dirty="0" smtClean="0">
                  <a:latin typeface="微软雅黑" pitchFamily="34" charset="-122"/>
                  <a:ea typeface="微软雅黑" pitchFamily="34" charset="-122"/>
                </a:rPr>
                <a:t>支持</a:t>
              </a:r>
              <a:r>
                <a:rPr lang="zh-CN" altLang="en-US" dirty="0" smtClean="0">
                  <a:latin typeface="微软雅黑" pitchFamily="34" charset="-122"/>
                  <a:ea typeface="微软雅黑" pitchFamily="34" charset="-122"/>
                </a:rPr>
                <a:t>高等职业院校</a:t>
              </a:r>
              <a:r>
                <a:rPr lang="zh-CN" altLang="zh-CN" dirty="0" smtClean="0">
                  <a:latin typeface="微软雅黑" pitchFamily="34" charset="-122"/>
                  <a:ea typeface="微软雅黑" pitchFamily="34" charset="-122"/>
                </a:rPr>
                <a:t>常态</a:t>
              </a:r>
              <a:r>
                <a:rPr lang="zh-CN" altLang="zh-CN" dirty="0">
                  <a:latin typeface="微软雅黑" pitchFamily="34" charset="-122"/>
                  <a:ea typeface="微软雅黑" pitchFamily="34" charset="-122"/>
                </a:rPr>
                <a:t>化自主保证人才培养质量的基本形式</a:t>
              </a:r>
              <a:r>
                <a:rPr lang="zh-CN" altLang="zh-CN"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p>
            <a:p>
              <a:pPr>
                <a:lnSpc>
                  <a:spcPct val="150000"/>
                </a:lnSpc>
              </a:pPr>
              <a:r>
                <a:rPr lang="en-US" altLang="zh-CN" sz="1600" b="1" dirty="0" smtClean="0">
                  <a:solidFill>
                    <a:srgbClr val="C00000"/>
                  </a:solidFill>
                  <a:latin typeface="微软雅黑" pitchFamily="34" charset="-122"/>
                  <a:ea typeface="微软雅黑" pitchFamily="34" charset="-122"/>
                </a:rPr>
                <a:t>(2016</a:t>
              </a:r>
              <a:r>
                <a:rPr lang="zh-CN" altLang="en-US" sz="1600" b="1" dirty="0" smtClean="0">
                  <a:solidFill>
                    <a:srgbClr val="C00000"/>
                  </a:solidFill>
                  <a:latin typeface="微软雅黑" pitchFamily="34" charset="-122"/>
                  <a:ea typeface="微软雅黑" pitchFamily="34" charset="-122"/>
                </a:rPr>
                <a:t>年</a:t>
              </a:r>
              <a:r>
                <a:rPr lang="en-US" altLang="zh-CN" sz="1600" b="1" dirty="0" smtClean="0">
                  <a:solidFill>
                    <a:srgbClr val="C00000"/>
                  </a:solidFill>
                  <a:latin typeface="微软雅黑" pitchFamily="34" charset="-122"/>
                  <a:ea typeface="微软雅黑" pitchFamily="34" charset="-122"/>
                </a:rPr>
                <a:t>11</a:t>
              </a:r>
              <a:r>
                <a:rPr lang="zh-CN" altLang="en-US" sz="1600" b="1" dirty="0" smtClean="0">
                  <a:solidFill>
                    <a:srgbClr val="C00000"/>
                  </a:solidFill>
                  <a:latin typeface="微软雅黑" pitchFamily="34" charset="-122"/>
                  <a:ea typeface="微软雅黑" pitchFamily="34" charset="-122"/>
                </a:rPr>
                <a:t>月</a:t>
              </a:r>
              <a:r>
                <a:rPr lang="en-US" altLang="zh-CN" sz="1600" b="1" dirty="0" smtClean="0">
                  <a:solidFill>
                    <a:srgbClr val="C00000"/>
                  </a:solidFill>
                  <a:latin typeface="微软雅黑" pitchFamily="34" charset="-122"/>
                  <a:ea typeface="微软雅黑" pitchFamily="34" charset="-122"/>
                </a:rPr>
                <a:t>21</a:t>
              </a:r>
              <a:r>
                <a:rPr lang="zh-CN" altLang="en-US" sz="1600" b="1" dirty="0" smtClean="0">
                  <a:solidFill>
                    <a:srgbClr val="C00000"/>
                  </a:solidFill>
                  <a:latin typeface="微软雅黑" pitchFamily="34" charset="-122"/>
                  <a:ea typeface="微软雅黑" pitchFamily="34" charset="-122"/>
                </a:rPr>
                <a:t>日发布</a:t>
              </a:r>
              <a:r>
                <a:rPr lang="en-US" altLang="zh-CN" sz="1600" b="1" dirty="0" smtClean="0">
                  <a:solidFill>
                    <a:srgbClr val="C00000"/>
                  </a:solidFill>
                  <a:latin typeface="微软雅黑" pitchFamily="34" charset="-122"/>
                  <a:ea typeface="微软雅黑" pitchFamily="34" charset="-122"/>
                </a:rPr>
                <a:t>)</a:t>
              </a:r>
              <a:r>
                <a:rPr lang="zh-CN" altLang="en-US" sz="1600" dirty="0" smtClean="0">
                  <a:solidFill>
                    <a:srgbClr val="C00000"/>
                  </a:solidFill>
                  <a:latin typeface="微软雅黑" pitchFamily="34" charset="-122"/>
                  <a:ea typeface="微软雅黑" pitchFamily="34" charset="-122"/>
                </a:rPr>
                <a:t>                        </a:t>
              </a:r>
              <a:endParaRPr lang="zh-CN" altLang="en-US" sz="1600" dirty="0">
                <a:solidFill>
                  <a:srgbClr val="C00000"/>
                </a:solidFill>
                <a:latin typeface="微软雅黑" pitchFamily="34" charset="-122"/>
                <a:ea typeface="微软雅黑" pitchFamily="34" charset="-122"/>
              </a:endParaRPr>
            </a:p>
          </p:txBody>
        </p:sp>
        <p:pic>
          <p:nvPicPr>
            <p:cNvPr id="18" name="图片 17"/>
            <p:cNvPicPr>
              <a:picLocks noChangeAspect="1"/>
            </p:cNvPicPr>
            <p:nvPr/>
          </p:nvPicPr>
          <p:blipFill>
            <a:blip r:embed="rId3"/>
            <a:stretch>
              <a:fillRect/>
            </a:stretch>
          </p:blipFill>
          <p:spPr>
            <a:xfrm>
              <a:off x="2339752" y="2713484"/>
              <a:ext cx="1395091" cy="629432"/>
            </a:xfrm>
            <a:prstGeom prst="rect">
              <a:avLst/>
            </a:prstGeom>
          </p:spPr>
        </p:pic>
        <p:sp>
          <p:nvSpPr>
            <p:cNvPr id="19" name="内容占位符 2"/>
            <p:cNvSpPr txBox="1"/>
            <p:nvPr/>
          </p:nvSpPr>
          <p:spPr>
            <a:xfrm>
              <a:off x="755576" y="3361556"/>
              <a:ext cx="7848871" cy="1756059"/>
            </a:xfrm>
            <a:prstGeom prst="rect">
              <a:avLst/>
            </a:prstGeom>
            <a:ln cmpd="sng">
              <a:solidFill>
                <a:schemeClr val="accent5"/>
              </a:solidFill>
            </a:ln>
          </p:spPr>
          <p:txBody>
            <a:bodyPr lIns="71323" tIns="35662" rIns="71323" bIns="35662">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altLang="zh-CN" sz="1800" dirty="0">
                  <a:latin typeface="微软雅黑" pitchFamily="34" charset="-122"/>
                  <a:ea typeface="微软雅黑" pitchFamily="34" charset="-122"/>
                </a:rPr>
                <a:t> </a:t>
              </a:r>
              <a:r>
                <a:rPr lang="en-US" altLang="zh-CN" sz="1800" dirty="0" smtClean="0">
                  <a:latin typeface="微软雅黑" pitchFamily="34" charset="-122"/>
                  <a:ea typeface="微软雅黑" pitchFamily="34" charset="-122"/>
                </a:rPr>
                <a:t>      </a:t>
              </a:r>
              <a:r>
                <a:rPr lang="zh-CN" altLang="zh-CN" sz="1800" dirty="0" smtClean="0">
                  <a:latin typeface="微软雅黑" pitchFamily="34" charset="-122"/>
                  <a:ea typeface="微软雅黑" pitchFamily="34" charset="-122"/>
                </a:rPr>
                <a:t>建立</a:t>
              </a:r>
              <a:r>
                <a:rPr lang="zh-CN" altLang="zh-CN" sz="1800" dirty="0">
                  <a:latin typeface="微软雅黑" pitchFamily="34" charset="-122"/>
                  <a:ea typeface="微软雅黑" pitchFamily="34" charset="-122"/>
                </a:rPr>
                <a:t>基于高职院校人才培养工作状态数据、学校自主诊改、省级教育行政部门根据需要抽样复核的工作</a:t>
              </a:r>
              <a:r>
                <a:rPr lang="zh-CN" altLang="zh-CN" sz="1800" dirty="0" smtClean="0">
                  <a:latin typeface="微软雅黑" pitchFamily="34" charset="-122"/>
                  <a:ea typeface="微软雅黑" pitchFamily="34" charset="-122"/>
                </a:rPr>
                <a:t>机制</a:t>
              </a:r>
              <a:r>
                <a:rPr lang="zh-CN" altLang="en-US" sz="1800" dirty="0" smtClean="0">
                  <a:latin typeface="微软雅黑" pitchFamily="34" charset="-122"/>
                  <a:ea typeface="微软雅黑" pitchFamily="34" charset="-122"/>
                </a:rPr>
                <a:t>；</a:t>
              </a:r>
              <a:endParaRPr lang="zh-CN" altLang="zh-CN" sz="1800" dirty="0">
                <a:latin typeface="微软雅黑" pitchFamily="34" charset="-122"/>
                <a:ea typeface="微软雅黑" pitchFamily="34" charset="-122"/>
              </a:endParaRPr>
            </a:p>
            <a:p>
              <a:pPr marL="0" indent="0">
                <a:lnSpc>
                  <a:spcPct val="150000"/>
                </a:lnSpc>
                <a:spcBef>
                  <a:spcPts val="0"/>
                </a:spcBef>
                <a:buNone/>
              </a:pPr>
              <a:r>
                <a:rPr lang="en-US" altLang="zh-CN" sz="1800" dirty="0">
                  <a:latin typeface="微软雅黑" pitchFamily="34" charset="-122"/>
                  <a:ea typeface="微软雅黑" pitchFamily="34" charset="-122"/>
                  <a:sym typeface="+mn-ea"/>
                </a:rPr>
                <a:t> </a:t>
              </a:r>
              <a:r>
                <a:rPr lang="en-US" altLang="zh-CN" sz="1800" dirty="0" smtClean="0">
                  <a:latin typeface="微软雅黑" pitchFamily="34" charset="-122"/>
                  <a:ea typeface="微软雅黑" pitchFamily="34" charset="-122"/>
                  <a:sym typeface="+mn-ea"/>
                </a:rPr>
                <a:t>     </a:t>
              </a:r>
              <a:r>
                <a:rPr lang="zh-CN" altLang="zh-CN" sz="1800" dirty="0" smtClean="0">
                  <a:latin typeface="微软雅黑" pitchFamily="34" charset="-122"/>
                  <a:ea typeface="微软雅黑" pitchFamily="34" charset="-122"/>
                  <a:sym typeface="+mn-ea"/>
                </a:rPr>
                <a:t> </a:t>
              </a:r>
              <a:r>
                <a:rPr lang="zh-CN" altLang="zh-CN" sz="1800" dirty="0">
                  <a:latin typeface="微软雅黑" pitchFamily="34" charset="-122"/>
                  <a:ea typeface="微软雅黑" pitchFamily="34" charset="-122"/>
                </a:rPr>
                <a:t>构建网络化、全覆盖、具有较强预警功能和激励作用的内部质量保证体系，实现教学管理水平和人才培养质量的持续</a:t>
              </a:r>
              <a:r>
                <a:rPr lang="zh-CN" altLang="zh-CN" sz="1800" dirty="0" smtClean="0">
                  <a:latin typeface="微软雅黑" pitchFamily="34" charset="-122"/>
                  <a:ea typeface="微软雅黑" pitchFamily="34" charset="-122"/>
                </a:rPr>
                <a:t>提升</a:t>
              </a:r>
              <a:r>
                <a:rPr lang="zh-CN" altLang="en-US" sz="1800" dirty="0" smtClean="0">
                  <a:latin typeface="微软雅黑" pitchFamily="34" charset="-122"/>
                  <a:ea typeface="微软雅黑" pitchFamily="34" charset="-122"/>
                </a:rPr>
                <a:t>。</a:t>
              </a:r>
              <a:endParaRPr lang="zh-CN" altLang="zh-CN" sz="1800" dirty="0">
                <a:latin typeface="微软雅黑" pitchFamily="34" charset="-122"/>
                <a:ea typeface="微软雅黑" pitchFamily="34" charset="-122"/>
              </a:endParaRPr>
            </a:p>
          </p:txBody>
        </p:sp>
      </p:grpSp>
      <p:sp>
        <p:nvSpPr>
          <p:cNvPr id="14" name="MH_Other_5"/>
          <p:cNvSpPr>
            <a:spLocks noChangeArrowheads="1"/>
          </p:cNvSpPr>
          <p:nvPr>
            <p:custDataLst>
              <p:tags r:id="rId1"/>
            </p:custDataLst>
          </p:nvPr>
        </p:nvSpPr>
        <p:spPr bwMode="auto">
          <a:xfrm>
            <a:off x="208917" y="728500"/>
            <a:ext cx="2757527" cy="5704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（二）学校发展</a:t>
            </a:r>
            <a:r>
              <a:rPr lang="zh-CN" altLang="en-US" sz="2000" b="1" dirty="0" smtClean="0">
                <a:solidFill>
                  <a:srgbClr val="FFFFFF"/>
                </a:solidFill>
                <a:latin typeface="微软雅黑" pitchFamily="34" charset="-122"/>
                <a:ea typeface="微软雅黑" pitchFamily="34" charset="-122"/>
                <a:sym typeface="微软雅黑" panose="020B0503020204020204" pitchFamily="34" charset="-122"/>
              </a:rPr>
              <a:t>新需要</a:t>
            </a:r>
            <a:endParaRPr lang="zh-CN" altLang="en-US" sz="2000" b="1" dirty="0">
              <a:solidFill>
                <a:srgbClr val="FFFFFF"/>
              </a:solidFill>
              <a:latin typeface="微软雅黑" pitchFamily="34" charset="-122"/>
              <a:ea typeface="微软雅黑" pitchFamily="34" charset="-122"/>
            </a:endParaRPr>
          </a:p>
        </p:txBody>
      </p:sp>
      <p:sp>
        <p:nvSpPr>
          <p:cNvPr id="21" name="TextBox 20"/>
          <p:cNvSpPr txBox="1"/>
          <p:nvPr/>
        </p:nvSpPr>
        <p:spPr>
          <a:xfrm>
            <a:off x="-204347" y="1266563"/>
            <a:ext cx="3116688"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国家家政策</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新规定</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974964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04</a:t>
            </a:r>
            <a:endParaRPr lang="zh-CN" altLang="en-US" sz="1600" b="1" dirty="0">
              <a:solidFill>
                <a:prstClr val="white"/>
              </a:solidFill>
            </a:endParaRPr>
          </a:p>
        </p:txBody>
      </p:sp>
      <p:cxnSp>
        <p:nvCxnSpPr>
          <p:cNvPr id="32" name="直接连接符 31"/>
          <p:cNvCxnSpPr/>
          <p:nvPr/>
        </p:nvCxnSpPr>
        <p:spPr>
          <a:xfrm>
            <a:off x="1768416" y="404813"/>
            <a:ext cx="9852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970290" y="1351671"/>
            <a:ext cx="8992860" cy="4075942"/>
            <a:chOff x="971600" y="985292"/>
            <a:chExt cx="7416824" cy="4075942"/>
          </a:xfrm>
        </p:grpSpPr>
        <p:sp>
          <p:nvSpPr>
            <p:cNvPr id="16" name="矩形 15"/>
            <p:cNvSpPr/>
            <p:nvPr/>
          </p:nvSpPr>
          <p:spPr>
            <a:xfrm>
              <a:off x="5419998" y="1195111"/>
              <a:ext cx="45719" cy="3866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zh-CN" altLang="en-US"/>
            </a:p>
          </p:txBody>
        </p:sp>
        <p:sp>
          <p:nvSpPr>
            <p:cNvPr id="17" name="矩形 16"/>
            <p:cNvSpPr/>
            <p:nvPr/>
          </p:nvSpPr>
          <p:spPr>
            <a:xfrm>
              <a:off x="971600" y="985292"/>
              <a:ext cx="7416824" cy="1439625"/>
            </a:xfrm>
            <a:prstGeom prst="rect">
              <a:avLst/>
            </a:prstGeom>
          </p:spPr>
          <p:txBody>
            <a:bodyPr wrap="square">
              <a:spAutoFit/>
            </a:bodyPr>
            <a:lstStyle/>
            <a:p>
              <a:pPr marL="285750" indent="-285750">
                <a:lnSpc>
                  <a:spcPts val="2700"/>
                </a:lnSpc>
                <a:buFont typeface="Wingdings" panose="05000000000000000000" pitchFamily="2" charset="2"/>
                <a:buChar char="l"/>
              </a:pPr>
              <a:r>
                <a:rPr lang="zh-CN" altLang="zh-CN" sz="1600" dirty="0">
                  <a:latin typeface="微软雅黑" panose="020B0503020204020204" pitchFamily="34" charset="-122"/>
                  <a:ea typeface="微软雅黑" panose="020B0503020204020204" pitchFamily="34" charset="-122"/>
                </a:rPr>
                <a:t>树立现代质量文化</a:t>
              </a:r>
              <a:r>
                <a:rPr lang="zh-CN" altLang="zh-CN" sz="1600" dirty="0" smtClean="0">
                  <a:latin typeface="微软雅黑" panose="020B0503020204020204" pitchFamily="34" charset="-122"/>
                  <a:ea typeface="微软雅黑" panose="020B0503020204020204" pitchFamily="34" charset="-122"/>
                </a:rPr>
                <a:t>是</a:t>
              </a:r>
              <a:r>
                <a:rPr lang="zh-CN" altLang="en-US" sz="1600" dirty="0" smtClean="0">
                  <a:latin typeface="微软雅黑" panose="020B0503020204020204" pitchFamily="34" charset="-122"/>
                  <a:ea typeface="微软雅黑" panose="020B0503020204020204" pitchFamily="34" charset="-122"/>
                </a:rPr>
                <a:t>高职优质校建设</a:t>
              </a:r>
              <a:r>
                <a:rPr lang="zh-CN" altLang="zh-CN" sz="1600" dirty="0" smtClean="0">
                  <a:latin typeface="微软雅黑" panose="020B0503020204020204" pitchFamily="34" charset="-122"/>
                  <a:ea typeface="微软雅黑" panose="020B0503020204020204" pitchFamily="34" charset="-122"/>
                </a:rPr>
                <a:t>内部</a:t>
              </a:r>
              <a:r>
                <a:rPr lang="zh-CN" altLang="zh-CN" sz="1600" dirty="0">
                  <a:latin typeface="微软雅黑" panose="020B0503020204020204" pitchFamily="34" charset="-122"/>
                  <a:ea typeface="微软雅黑" panose="020B0503020204020204" pitchFamily="34" charset="-122"/>
                </a:rPr>
                <a:t>质量保证体系建设的</a:t>
              </a:r>
              <a:r>
                <a:rPr lang="zh-CN" altLang="zh-CN" sz="1600" dirty="0" smtClean="0">
                  <a:latin typeface="微软雅黑" panose="020B0503020204020204" pitchFamily="34" charset="-122"/>
                  <a:ea typeface="微软雅黑" panose="020B0503020204020204" pitchFamily="34" charset="-122"/>
                </a:rPr>
                <a:t>基础</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ts val="2700"/>
                </a:lnSpc>
                <a:buFont typeface="Wingdings" panose="05000000000000000000" pitchFamily="2" charset="2"/>
                <a:buChar char="l"/>
              </a:pPr>
              <a:r>
                <a:rPr lang="zh-CN" altLang="zh-CN" sz="1600" dirty="0">
                  <a:latin typeface="微软雅黑" panose="020B0503020204020204" pitchFamily="34" charset="-122"/>
                  <a:ea typeface="微软雅黑" panose="020B0503020204020204" pitchFamily="34" charset="-122"/>
                </a:rPr>
                <a:t>树立现代质量文化</a:t>
              </a:r>
              <a:r>
                <a:rPr lang="zh-CN" altLang="zh-CN" sz="1600" dirty="0" smtClean="0">
                  <a:latin typeface="微软雅黑" panose="020B0503020204020204" pitchFamily="34" charset="-122"/>
                  <a:ea typeface="微软雅黑" panose="020B0503020204020204" pitchFamily="34" charset="-122"/>
                </a:rPr>
                <a:t>是</a:t>
              </a:r>
              <a:r>
                <a:rPr lang="zh-CN" altLang="en-US" sz="1600" dirty="0" smtClean="0">
                  <a:latin typeface="微软雅黑" panose="020B0503020204020204" pitchFamily="34" charset="-122"/>
                  <a:ea typeface="微软雅黑" panose="020B0503020204020204" pitchFamily="34" charset="-122"/>
                </a:rPr>
                <a:t>高职优质校建设</a:t>
              </a:r>
              <a:r>
                <a:rPr lang="zh-CN" altLang="zh-CN" sz="1600" dirty="0" smtClean="0">
                  <a:latin typeface="微软雅黑" panose="020B0503020204020204" pitchFamily="34" charset="-122"/>
                  <a:ea typeface="微软雅黑" panose="020B0503020204020204" pitchFamily="34" charset="-122"/>
                </a:rPr>
                <a:t>教学</a:t>
              </a:r>
              <a:r>
                <a:rPr lang="zh-CN" altLang="zh-CN" sz="1600" dirty="0">
                  <a:latin typeface="微软雅黑" panose="020B0503020204020204" pitchFamily="34" charset="-122"/>
                  <a:ea typeface="微软雅黑" panose="020B0503020204020204" pitchFamily="34" charset="-122"/>
                </a:rPr>
                <a:t>工作诊断与改进制度建设的根本</a:t>
              </a:r>
              <a:r>
                <a:rPr lang="zh-CN" altLang="zh-CN" sz="1600" dirty="0" smtClean="0">
                  <a:latin typeface="微软雅黑" panose="020B0503020204020204" pitchFamily="34" charset="-122"/>
                  <a:ea typeface="微软雅黑" panose="020B0503020204020204" pitchFamily="34" charset="-122"/>
                </a:rPr>
                <a:t>方向</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ts val="2700"/>
                </a:lnSpc>
                <a:buFont typeface="Wingdings" panose="05000000000000000000" pitchFamily="2" charset="2"/>
                <a:buChar char="l"/>
              </a:pPr>
              <a:r>
                <a:rPr lang="zh-CN" altLang="zh-CN" sz="1600" dirty="0" smtClean="0">
                  <a:latin typeface="微软雅黑" panose="020B0503020204020204" pitchFamily="34" charset="-122"/>
                  <a:ea typeface="微软雅黑" panose="020B0503020204020204" pitchFamily="34" charset="-122"/>
                </a:rPr>
                <a:t>培养</a:t>
              </a:r>
              <a:r>
                <a:rPr lang="zh-CN" altLang="zh-CN" sz="1600" dirty="0">
                  <a:latin typeface="微软雅黑" panose="020B0503020204020204" pitchFamily="34" charset="-122"/>
                  <a:ea typeface="微软雅黑" panose="020B0503020204020204" pitchFamily="34" charset="-122"/>
                </a:rPr>
                <a:t>立足本位、创新发展的责任意识，树立服务需求、与时俱进的现代质量文化理念，形成人人心中有“质量”，校园处处是“质量”的特色质量</a:t>
              </a:r>
              <a:r>
                <a:rPr lang="zh-CN" altLang="zh-CN" sz="1600" dirty="0" smtClean="0">
                  <a:latin typeface="微软雅黑" panose="020B0503020204020204" pitchFamily="34" charset="-122"/>
                  <a:ea typeface="微软雅黑" panose="020B0503020204020204" pitchFamily="34" charset="-122"/>
                </a:rPr>
                <a:t>文化</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1343025" y="2985471"/>
            <a:ext cx="8620125" cy="3348654"/>
            <a:chOff x="1377978" y="2353444"/>
            <a:chExt cx="7200800" cy="3240360"/>
          </a:xfrm>
        </p:grpSpPr>
        <p:grpSp>
          <p:nvGrpSpPr>
            <p:cNvPr id="19" name="组合 18"/>
            <p:cNvGrpSpPr/>
            <p:nvPr/>
          </p:nvGrpSpPr>
          <p:grpSpPr>
            <a:xfrm>
              <a:off x="1377978" y="2569468"/>
              <a:ext cx="2905990" cy="3024336"/>
              <a:chOff x="1211263" y="2279650"/>
              <a:chExt cx="4044950" cy="3386138"/>
            </a:xfrm>
          </p:grpSpPr>
          <p:sp>
            <p:nvSpPr>
              <p:cNvPr id="42" name="MH_Other_1"/>
              <p:cNvSpPr>
                <a:spLocks/>
              </p:cNvSpPr>
              <p:nvPr>
                <p:custDataLst>
                  <p:tags r:id="rId17"/>
                </p:custDataLst>
              </p:nvPr>
            </p:nvSpPr>
            <p:spPr bwMode="auto">
              <a:xfrm>
                <a:off x="3249613" y="4346575"/>
                <a:ext cx="2006600" cy="1319213"/>
              </a:xfrm>
              <a:custGeom>
                <a:avLst/>
                <a:gdLst>
                  <a:gd name="T0" fmla="*/ 0 w 1053"/>
                  <a:gd name="T1" fmla="*/ 406 h 917"/>
                  <a:gd name="T2" fmla="*/ 0 w 1053"/>
                  <a:gd name="T3" fmla="*/ 917 h 917"/>
                  <a:gd name="T4" fmla="*/ 1053 w 1053"/>
                  <a:gd name="T5" fmla="*/ 367 h 917"/>
                  <a:gd name="T6" fmla="*/ 839 w 1053"/>
                  <a:gd name="T7" fmla="*/ 0 h 917"/>
                  <a:gd name="T8" fmla="*/ 0 w 1053"/>
                  <a:gd name="T9" fmla="*/ 406 h 917"/>
                </a:gdLst>
                <a:ahLst/>
                <a:cxnLst>
                  <a:cxn ang="0">
                    <a:pos x="T0" y="T1"/>
                  </a:cxn>
                  <a:cxn ang="0">
                    <a:pos x="T2" y="T3"/>
                  </a:cxn>
                  <a:cxn ang="0">
                    <a:pos x="T4" y="T5"/>
                  </a:cxn>
                  <a:cxn ang="0">
                    <a:pos x="T6" y="T7"/>
                  </a:cxn>
                  <a:cxn ang="0">
                    <a:pos x="T8" y="T9"/>
                  </a:cxn>
                </a:cxnLst>
                <a:rect l="0" t="0" r="r" b="b"/>
                <a:pathLst>
                  <a:path w="1053" h="917">
                    <a:moveTo>
                      <a:pt x="0" y="406"/>
                    </a:moveTo>
                    <a:lnTo>
                      <a:pt x="0" y="917"/>
                    </a:lnTo>
                    <a:lnTo>
                      <a:pt x="1053" y="367"/>
                    </a:lnTo>
                    <a:lnTo>
                      <a:pt x="839" y="0"/>
                    </a:lnTo>
                    <a:lnTo>
                      <a:pt x="0" y="406"/>
                    </a:ln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43" name="MH_Other_2"/>
              <p:cNvSpPr>
                <a:spLocks/>
              </p:cNvSpPr>
              <p:nvPr>
                <p:custDataLst>
                  <p:tags r:id="rId18"/>
                </p:custDataLst>
              </p:nvPr>
            </p:nvSpPr>
            <p:spPr bwMode="auto">
              <a:xfrm>
                <a:off x="1211263" y="4338638"/>
                <a:ext cx="2038350" cy="1327150"/>
              </a:xfrm>
              <a:custGeom>
                <a:avLst/>
                <a:gdLst>
                  <a:gd name="T0" fmla="*/ 1069 w 1069"/>
                  <a:gd name="T1" fmla="*/ 411 h 922"/>
                  <a:gd name="T2" fmla="*/ 205 w 1069"/>
                  <a:gd name="T3" fmla="*/ 0 h 922"/>
                  <a:gd name="T4" fmla="*/ 0 w 1069"/>
                  <a:gd name="T5" fmla="*/ 341 h 922"/>
                  <a:gd name="T6" fmla="*/ 1069 w 1069"/>
                  <a:gd name="T7" fmla="*/ 922 h 922"/>
                  <a:gd name="T8" fmla="*/ 1069 w 1069"/>
                  <a:gd name="T9" fmla="*/ 411 h 922"/>
                </a:gdLst>
                <a:ahLst/>
                <a:cxnLst>
                  <a:cxn ang="0">
                    <a:pos x="T0" y="T1"/>
                  </a:cxn>
                  <a:cxn ang="0">
                    <a:pos x="T2" y="T3"/>
                  </a:cxn>
                  <a:cxn ang="0">
                    <a:pos x="T4" y="T5"/>
                  </a:cxn>
                  <a:cxn ang="0">
                    <a:pos x="T6" y="T7"/>
                  </a:cxn>
                  <a:cxn ang="0">
                    <a:pos x="T8" y="T9"/>
                  </a:cxn>
                </a:cxnLst>
                <a:rect l="0" t="0" r="r" b="b"/>
                <a:pathLst>
                  <a:path w="1069" h="922">
                    <a:moveTo>
                      <a:pt x="1069" y="411"/>
                    </a:moveTo>
                    <a:lnTo>
                      <a:pt x="205" y="0"/>
                    </a:lnTo>
                    <a:lnTo>
                      <a:pt x="0" y="341"/>
                    </a:lnTo>
                    <a:lnTo>
                      <a:pt x="1069" y="922"/>
                    </a:lnTo>
                    <a:lnTo>
                      <a:pt x="1069" y="411"/>
                    </a:lnTo>
                    <a:close/>
                  </a:path>
                </a:pathLst>
              </a:custGeom>
              <a:solidFill>
                <a:srgbClr val="D9D9D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44" name="MH_Other_3"/>
              <p:cNvSpPr>
                <a:spLocks/>
              </p:cNvSpPr>
              <p:nvPr>
                <p:custDataLst>
                  <p:tags r:id="rId19"/>
                </p:custDataLst>
              </p:nvPr>
            </p:nvSpPr>
            <p:spPr bwMode="auto">
              <a:xfrm>
                <a:off x="1601788" y="3960813"/>
                <a:ext cx="3248025" cy="966787"/>
              </a:xfrm>
              <a:custGeom>
                <a:avLst/>
                <a:gdLst>
                  <a:gd name="T0" fmla="*/ 1704 w 1704"/>
                  <a:gd name="T1" fmla="*/ 268 h 672"/>
                  <a:gd name="T2" fmla="*/ 865 w 1704"/>
                  <a:gd name="T3" fmla="*/ 0 h 672"/>
                  <a:gd name="T4" fmla="*/ 0 w 1704"/>
                  <a:gd name="T5" fmla="*/ 262 h 672"/>
                  <a:gd name="T6" fmla="*/ 864 w 1704"/>
                  <a:gd name="T7" fmla="*/ 672 h 672"/>
                  <a:gd name="T8" fmla="*/ 1704 w 1704"/>
                  <a:gd name="T9" fmla="*/ 268 h 672"/>
                </a:gdLst>
                <a:ahLst/>
                <a:cxnLst>
                  <a:cxn ang="0">
                    <a:pos x="T0" y="T1"/>
                  </a:cxn>
                  <a:cxn ang="0">
                    <a:pos x="T2" y="T3"/>
                  </a:cxn>
                  <a:cxn ang="0">
                    <a:pos x="T4" y="T5"/>
                  </a:cxn>
                  <a:cxn ang="0">
                    <a:pos x="T6" y="T7"/>
                  </a:cxn>
                  <a:cxn ang="0">
                    <a:pos x="T8" y="T9"/>
                  </a:cxn>
                </a:cxnLst>
                <a:rect l="0" t="0" r="r" b="b"/>
                <a:pathLst>
                  <a:path w="1704" h="672">
                    <a:moveTo>
                      <a:pt x="1704" y="268"/>
                    </a:moveTo>
                    <a:lnTo>
                      <a:pt x="865" y="0"/>
                    </a:lnTo>
                    <a:lnTo>
                      <a:pt x="0" y="262"/>
                    </a:lnTo>
                    <a:lnTo>
                      <a:pt x="864" y="672"/>
                    </a:lnTo>
                    <a:lnTo>
                      <a:pt x="1704" y="268"/>
                    </a:lnTo>
                    <a:close/>
                  </a:path>
                </a:pathLst>
              </a:custGeom>
              <a:solidFill>
                <a:srgbClr val="BFBFBF"/>
              </a:solidFill>
              <a:ln w="3175">
                <a:solidFill>
                  <a:srgbClr val="E8E8E8">
                    <a:alpha val="49804"/>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46" name="MH_Other_4"/>
              <p:cNvSpPr>
                <a:spLocks/>
              </p:cNvSpPr>
              <p:nvPr>
                <p:custDataLst>
                  <p:tags r:id="rId20"/>
                </p:custDataLst>
              </p:nvPr>
            </p:nvSpPr>
            <p:spPr bwMode="auto">
              <a:xfrm>
                <a:off x="1685925" y="3667125"/>
                <a:ext cx="1565275" cy="1128713"/>
              </a:xfrm>
              <a:custGeom>
                <a:avLst/>
                <a:gdLst>
                  <a:gd name="T0" fmla="*/ 820 w 821"/>
                  <a:gd name="T1" fmla="*/ 230 h 785"/>
                  <a:gd name="T2" fmla="*/ 239 w 821"/>
                  <a:gd name="T3" fmla="*/ 0 h 785"/>
                  <a:gd name="T4" fmla="*/ 0 w 821"/>
                  <a:gd name="T5" fmla="*/ 394 h 785"/>
                  <a:gd name="T6" fmla="*/ 821 w 821"/>
                  <a:gd name="T7" fmla="*/ 785 h 785"/>
                  <a:gd name="T8" fmla="*/ 820 w 821"/>
                  <a:gd name="T9" fmla="*/ 230 h 785"/>
                </a:gdLst>
                <a:ahLst/>
                <a:cxnLst>
                  <a:cxn ang="0">
                    <a:pos x="T0" y="T1"/>
                  </a:cxn>
                  <a:cxn ang="0">
                    <a:pos x="T2" y="T3"/>
                  </a:cxn>
                  <a:cxn ang="0">
                    <a:pos x="T4" y="T5"/>
                  </a:cxn>
                  <a:cxn ang="0">
                    <a:pos x="T6" y="T7"/>
                  </a:cxn>
                  <a:cxn ang="0">
                    <a:pos x="T8" y="T9"/>
                  </a:cxn>
                </a:cxnLst>
                <a:rect l="0" t="0" r="r" b="b"/>
                <a:pathLst>
                  <a:path w="821" h="785">
                    <a:moveTo>
                      <a:pt x="820" y="230"/>
                    </a:moveTo>
                    <a:lnTo>
                      <a:pt x="239" y="0"/>
                    </a:lnTo>
                    <a:lnTo>
                      <a:pt x="0" y="394"/>
                    </a:lnTo>
                    <a:lnTo>
                      <a:pt x="821" y="785"/>
                    </a:lnTo>
                    <a:lnTo>
                      <a:pt x="820" y="230"/>
                    </a:lnTo>
                    <a:close/>
                  </a:path>
                </a:pathLst>
              </a:custGeom>
              <a:solidFill>
                <a:srgbClr val="D9D9D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47" name="MH_Other_5"/>
              <p:cNvSpPr>
                <a:spLocks/>
              </p:cNvSpPr>
              <p:nvPr>
                <p:custDataLst>
                  <p:tags r:id="rId21"/>
                </p:custDataLst>
              </p:nvPr>
            </p:nvSpPr>
            <p:spPr bwMode="auto">
              <a:xfrm>
                <a:off x="3249613" y="3671888"/>
                <a:ext cx="1517650" cy="1122362"/>
              </a:xfrm>
              <a:custGeom>
                <a:avLst/>
                <a:gdLst>
                  <a:gd name="T0" fmla="*/ 0 w 796"/>
                  <a:gd name="T1" fmla="*/ 226 h 780"/>
                  <a:gd name="T2" fmla="*/ 0 w 796"/>
                  <a:gd name="T3" fmla="*/ 780 h 780"/>
                  <a:gd name="T4" fmla="*/ 796 w 796"/>
                  <a:gd name="T5" fmla="*/ 395 h 780"/>
                  <a:gd name="T6" fmla="*/ 566 w 796"/>
                  <a:gd name="T7" fmla="*/ 0 h 780"/>
                  <a:gd name="T8" fmla="*/ 0 w 796"/>
                  <a:gd name="T9" fmla="*/ 226 h 780"/>
                </a:gdLst>
                <a:ahLst/>
                <a:cxnLst>
                  <a:cxn ang="0">
                    <a:pos x="T0" y="T1"/>
                  </a:cxn>
                  <a:cxn ang="0">
                    <a:pos x="T2" y="T3"/>
                  </a:cxn>
                  <a:cxn ang="0">
                    <a:pos x="T4" y="T5"/>
                  </a:cxn>
                  <a:cxn ang="0">
                    <a:pos x="T6" y="T7"/>
                  </a:cxn>
                  <a:cxn ang="0">
                    <a:pos x="T8" y="T9"/>
                  </a:cxn>
                </a:cxnLst>
                <a:rect l="0" t="0" r="r" b="b"/>
                <a:pathLst>
                  <a:path w="796" h="780">
                    <a:moveTo>
                      <a:pt x="0" y="226"/>
                    </a:moveTo>
                    <a:lnTo>
                      <a:pt x="0" y="780"/>
                    </a:lnTo>
                    <a:lnTo>
                      <a:pt x="796" y="395"/>
                    </a:lnTo>
                    <a:lnTo>
                      <a:pt x="566" y="0"/>
                    </a:lnTo>
                    <a:lnTo>
                      <a:pt x="0" y="226"/>
                    </a:ln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53" name="MH_Other_6"/>
              <p:cNvSpPr>
                <a:spLocks/>
              </p:cNvSpPr>
              <p:nvPr>
                <p:custDataLst>
                  <p:tags r:id="rId22"/>
                </p:custDataLst>
              </p:nvPr>
            </p:nvSpPr>
            <p:spPr bwMode="auto">
              <a:xfrm>
                <a:off x="2141538" y="3459163"/>
                <a:ext cx="2189162" cy="541337"/>
              </a:xfrm>
              <a:custGeom>
                <a:avLst/>
                <a:gdLst>
                  <a:gd name="T0" fmla="*/ 1148 w 1148"/>
                  <a:gd name="T1" fmla="*/ 152 h 376"/>
                  <a:gd name="T2" fmla="*/ 582 w 1148"/>
                  <a:gd name="T3" fmla="*/ 0 h 376"/>
                  <a:gd name="T4" fmla="*/ 0 w 1148"/>
                  <a:gd name="T5" fmla="*/ 146 h 376"/>
                  <a:gd name="T6" fmla="*/ 581 w 1148"/>
                  <a:gd name="T7" fmla="*/ 376 h 376"/>
                  <a:gd name="T8" fmla="*/ 1148 w 1148"/>
                  <a:gd name="T9" fmla="*/ 152 h 376"/>
                </a:gdLst>
                <a:ahLst/>
                <a:cxnLst>
                  <a:cxn ang="0">
                    <a:pos x="T0" y="T1"/>
                  </a:cxn>
                  <a:cxn ang="0">
                    <a:pos x="T2" y="T3"/>
                  </a:cxn>
                  <a:cxn ang="0">
                    <a:pos x="T4" y="T5"/>
                  </a:cxn>
                  <a:cxn ang="0">
                    <a:pos x="T6" y="T7"/>
                  </a:cxn>
                  <a:cxn ang="0">
                    <a:pos x="T8" y="T9"/>
                  </a:cxn>
                </a:cxnLst>
                <a:rect l="0" t="0" r="r" b="b"/>
                <a:pathLst>
                  <a:path w="1148" h="376">
                    <a:moveTo>
                      <a:pt x="1148" y="152"/>
                    </a:moveTo>
                    <a:lnTo>
                      <a:pt x="582" y="0"/>
                    </a:lnTo>
                    <a:lnTo>
                      <a:pt x="0" y="146"/>
                    </a:lnTo>
                    <a:lnTo>
                      <a:pt x="581" y="376"/>
                    </a:lnTo>
                    <a:lnTo>
                      <a:pt x="1148" y="152"/>
                    </a:lnTo>
                    <a:close/>
                  </a:path>
                </a:pathLst>
              </a:custGeom>
              <a:solidFill>
                <a:srgbClr val="BFBFBF"/>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54" name="MH_Other_7"/>
              <p:cNvSpPr>
                <a:spLocks/>
              </p:cNvSpPr>
              <p:nvPr>
                <p:custDataLst>
                  <p:tags r:id="rId23"/>
                </p:custDataLst>
              </p:nvPr>
            </p:nvSpPr>
            <p:spPr bwMode="auto">
              <a:xfrm>
                <a:off x="2214563" y="2989263"/>
                <a:ext cx="1035050" cy="890587"/>
              </a:xfrm>
              <a:custGeom>
                <a:avLst/>
                <a:gdLst>
                  <a:gd name="T0" fmla="*/ 543 w 543"/>
                  <a:gd name="T1" fmla="*/ 108 h 619"/>
                  <a:gd name="T2" fmla="*/ 246 w 543"/>
                  <a:gd name="T3" fmla="*/ 0 h 619"/>
                  <a:gd name="T4" fmla="*/ 0 w 543"/>
                  <a:gd name="T5" fmla="*/ 406 h 619"/>
                  <a:gd name="T6" fmla="*/ 543 w 543"/>
                  <a:gd name="T7" fmla="*/ 619 h 619"/>
                  <a:gd name="T8" fmla="*/ 543 w 543"/>
                  <a:gd name="T9" fmla="*/ 108 h 619"/>
                </a:gdLst>
                <a:ahLst/>
                <a:cxnLst>
                  <a:cxn ang="0">
                    <a:pos x="T0" y="T1"/>
                  </a:cxn>
                  <a:cxn ang="0">
                    <a:pos x="T2" y="T3"/>
                  </a:cxn>
                  <a:cxn ang="0">
                    <a:pos x="T4" y="T5"/>
                  </a:cxn>
                  <a:cxn ang="0">
                    <a:pos x="T6" y="T7"/>
                  </a:cxn>
                  <a:cxn ang="0">
                    <a:pos x="T8" y="T9"/>
                  </a:cxn>
                </a:cxnLst>
                <a:rect l="0" t="0" r="r" b="b"/>
                <a:pathLst>
                  <a:path w="543" h="619">
                    <a:moveTo>
                      <a:pt x="543" y="108"/>
                    </a:moveTo>
                    <a:lnTo>
                      <a:pt x="246" y="0"/>
                    </a:lnTo>
                    <a:lnTo>
                      <a:pt x="0" y="406"/>
                    </a:lnTo>
                    <a:lnTo>
                      <a:pt x="543" y="619"/>
                    </a:lnTo>
                    <a:lnTo>
                      <a:pt x="543" y="108"/>
                    </a:lnTo>
                    <a:close/>
                  </a:path>
                </a:pathLst>
              </a:custGeom>
              <a:solidFill>
                <a:srgbClr val="D9D9D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55" name="MH_Other_8"/>
              <p:cNvSpPr>
                <a:spLocks/>
              </p:cNvSpPr>
              <p:nvPr>
                <p:custDataLst>
                  <p:tags r:id="rId24"/>
                </p:custDataLst>
              </p:nvPr>
            </p:nvSpPr>
            <p:spPr bwMode="auto">
              <a:xfrm>
                <a:off x="3249613" y="2978150"/>
                <a:ext cx="1006475" cy="901700"/>
              </a:xfrm>
              <a:custGeom>
                <a:avLst/>
                <a:gdLst>
                  <a:gd name="T0" fmla="*/ 0 w 528"/>
                  <a:gd name="T1" fmla="*/ 115 h 626"/>
                  <a:gd name="T2" fmla="*/ 0 w 528"/>
                  <a:gd name="T3" fmla="*/ 626 h 626"/>
                  <a:gd name="T4" fmla="*/ 528 w 528"/>
                  <a:gd name="T5" fmla="*/ 417 h 626"/>
                  <a:gd name="T6" fmla="*/ 284 w 528"/>
                  <a:gd name="T7" fmla="*/ 0 h 626"/>
                  <a:gd name="T8" fmla="*/ 0 w 528"/>
                  <a:gd name="T9" fmla="*/ 115 h 626"/>
                </a:gdLst>
                <a:ahLst/>
                <a:cxnLst>
                  <a:cxn ang="0">
                    <a:pos x="T0" y="T1"/>
                  </a:cxn>
                  <a:cxn ang="0">
                    <a:pos x="T2" y="T3"/>
                  </a:cxn>
                  <a:cxn ang="0">
                    <a:pos x="T4" y="T5"/>
                  </a:cxn>
                  <a:cxn ang="0">
                    <a:pos x="T6" y="T7"/>
                  </a:cxn>
                  <a:cxn ang="0">
                    <a:pos x="T8" y="T9"/>
                  </a:cxn>
                </a:cxnLst>
                <a:rect l="0" t="0" r="r" b="b"/>
                <a:pathLst>
                  <a:path w="528" h="626">
                    <a:moveTo>
                      <a:pt x="0" y="115"/>
                    </a:moveTo>
                    <a:lnTo>
                      <a:pt x="0" y="626"/>
                    </a:lnTo>
                    <a:lnTo>
                      <a:pt x="528" y="417"/>
                    </a:lnTo>
                    <a:lnTo>
                      <a:pt x="284" y="0"/>
                    </a:lnTo>
                    <a:lnTo>
                      <a:pt x="0" y="115"/>
                    </a:ln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dirty="0">
                  <a:solidFill>
                    <a:prstClr val="white"/>
                  </a:solidFill>
                  <a:latin typeface="微软雅黑" panose="020B0503020204020204" pitchFamily="34" charset="-122"/>
                  <a:ea typeface="微软雅黑" panose="020B0503020204020204" pitchFamily="34" charset="-122"/>
                </a:endParaRPr>
              </a:p>
            </p:txBody>
          </p:sp>
          <p:sp>
            <p:nvSpPr>
              <p:cNvPr id="56" name="MH_Other_9"/>
              <p:cNvSpPr>
                <a:spLocks/>
              </p:cNvSpPr>
              <p:nvPr>
                <p:custDataLst>
                  <p:tags r:id="rId25"/>
                </p:custDataLst>
              </p:nvPr>
            </p:nvSpPr>
            <p:spPr bwMode="auto">
              <a:xfrm>
                <a:off x="2681288" y="2884488"/>
                <a:ext cx="1109662" cy="257175"/>
              </a:xfrm>
              <a:custGeom>
                <a:avLst/>
                <a:gdLst>
                  <a:gd name="T0" fmla="*/ 582 w 582"/>
                  <a:gd name="T1" fmla="*/ 66 h 179"/>
                  <a:gd name="T2" fmla="*/ 298 w 582"/>
                  <a:gd name="T3" fmla="*/ 0 h 179"/>
                  <a:gd name="T4" fmla="*/ 0 w 582"/>
                  <a:gd name="T5" fmla="*/ 71 h 179"/>
                  <a:gd name="T6" fmla="*/ 297 w 582"/>
                  <a:gd name="T7" fmla="*/ 179 h 179"/>
                  <a:gd name="T8" fmla="*/ 582 w 582"/>
                  <a:gd name="T9" fmla="*/ 66 h 179"/>
                </a:gdLst>
                <a:ahLst/>
                <a:cxnLst>
                  <a:cxn ang="0">
                    <a:pos x="T0" y="T1"/>
                  </a:cxn>
                  <a:cxn ang="0">
                    <a:pos x="T2" y="T3"/>
                  </a:cxn>
                  <a:cxn ang="0">
                    <a:pos x="T4" y="T5"/>
                  </a:cxn>
                  <a:cxn ang="0">
                    <a:pos x="T6" y="T7"/>
                  </a:cxn>
                  <a:cxn ang="0">
                    <a:pos x="T8" y="T9"/>
                  </a:cxn>
                </a:cxnLst>
                <a:rect l="0" t="0" r="r" b="b"/>
                <a:pathLst>
                  <a:path w="582" h="179">
                    <a:moveTo>
                      <a:pt x="582" y="66"/>
                    </a:moveTo>
                    <a:lnTo>
                      <a:pt x="298" y="0"/>
                    </a:lnTo>
                    <a:lnTo>
                      <a:pt x="0" y="71"/>
                    </a:lnTo>
                    <a:lnTo>
                      <a:pt x="297" y="179"/>
                    </a:lnTo>
                    <a:lnTo>
                      <a:pt x="582" y="66"/>
                    </a:lnTo>
                    <a:close/>
                  </a:path>
                </a:pathLst>
              </a:custGeom>
              <a:solidFill>
                <a:srgbClr val="BFBFBF"/>
              </a:solidFill>
              <a:ln w="3175">
                <a:solidFill>
                  <a:srgbClr val="E8E8E8">
                    <a:alpha val="49804"/>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57" name="MH_Other_10"/>
              <p:cNvSpPr>
                <a:spLocks/>
              </p:cNvSpPr>
              <p:nvPr>
                <p:custDataLst>
                  <p:tags r:id="rId26"/>
                </p:custDataLst>
              </p:nvPr>
            </p:nvSpPr>
            <p:spPr bwMode="auto">
              <a:xfrm>
                <a:off x="2757488" y="2279650"/>
                <a:ext cx="492125" cy="750888"/>
              </a:xfrm>
              <a:custGeom>
                <a:avLst/>
                <a:gdLst>
                  <a:gd name="T0" fmla="*/ 258 w 258"/>
                  <a:gd name="T1" fmla="*/ 522 h 522"/>
                  <a:gd name="T2" fmla="*/ 258 w 258"/>
                  <a:gd name="T3" fmla="*/ 0 h 522"/>
                  <a:gd name="T4" fmla="*/ 0 w 258"/>
                  <a:gd name="T5" fmla="*/ 428 h 522"/>
                  <a:gd name="T6" fmla="*/ 258 w 258"/>
                  <a:gd name="T7" fmla="*/ 522 h 522"/>
                </a:gdLst>
                <a:ahLst/>
                <a:cxnLst>
                  <a:cxn ang="0">
                    <a:pos x="T0" y="T1"/>
                  </a:cxn>
                  <a:cxn ang="0">
                    <a:pos x="T2" y="T3"/>
                  </a:cxn>
                  <a:cxn ang="0">
                    <a:pos x="T4" y="T5"/>
                  </a:cxn>
                  <a:cxn ang="0">
                    <a:pos x="T6" y="T7"/>
                  </a:cxn>
                </a:cxnLst>
                <a:rect l="0" t="0" r="r" b="b"/>
                <a:pathLst>
                  <a:path w="258" h="522">
                    <a:moveTo>
                      <a:pt x="258" y="522"/>
                    </a:moveTo>
                    <a:lnTo>
                      <a:pt x="258" y="0"/>
                    </a:lnTo>
                    <a:lnTo>
                      <a:pt x="0" y="428"/>
                    </a:lnTo>
                    <a:lnTo>
                      <a:pt x="258" y="522"/>
                    </a:lnTo>
                    <a:close/>
                  </a:path>
                </a:pathLst>
              </a:custGeom>
              <a:solidFill>
                <a:srgbClr val="D9D9D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58" name="MH_Other_11"/>
              <p:cNvSpPr>
                <a:spLocks/>
              </p:cNvSpPr>
              <p:nvPr>
                <p:custDataLst>
                  <p:tags r:id="rId27"/>
                </p:custDataLst>
              </p:nvPr>
            </p:nvSpPr>
            <p:spPr bwMode="auto">
              <a:xfrm>
                <a:off x="3249613" y="2279650"/>
                <a:ext cx="471487" cy="750888"/>
              </a:xfrm>
              <a:custGeom>
                <a:avLst/>
                <a:gdLst>
                  <a:gd name="T0" fmla="*/ 0 w 247"/>
                  <a:gd name="T1" fmla="*/ 522 h 522"/>
                  <a:gd name="T2" fmla="*/ 247 w 247"/>
                  <a:gd name="T3" fmla="*/ 421 h 522"/>
                  <a:gd name="T4" fmla="*/ 0 w 247"/>
                  <a:gd name="T5" fmla="*/ 0 h 522"/>
                  <a:gd name="T6" fmla="*/ 0 w 247"/>
                  <a:gd name="T7" fmla="*/ 522 h 522"/>
                </a:gdLst>
                <a:ahLst/>
                <a:cxnLst>
                  <a:cxn ang="0">
                    <a:pos x="T0" y="T1"/>
                  </a:cxn>
                  <a:cxn ang="0">
                    <a:pos x="T2" y="T3"/>
                  </a:cxn>
                  <a:cxn ang="0">
                    <a:pos x="T4" y="T5"/>
                  </a:cxn>
                  <a:cxn ang="0">
                    <a:pos x="T6" y="T7"/>
                  </a:cxn>
                </a:cxnLst>
                <a:rect l="0" t="0" r="r" b="b"/>
                <a:pathLst>
                  <a:path w="247" h="522">
                    <a:moveTo>
                      <a:pt x="0" y="522"/>
                    </a:moveTo>
                    <a:lnTo>
                      <a:pt x="247" y="421"/>
                    </a:lnTo>
                    <a:lnTo>
                      <a:pt x="0" y="0"/>
                    </a:lnTo>
                    <a:lnTo>
                      <a:pt x="0" y="522"/>
                    </a:ln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dirty="0">
                  <a:solidFill>
                    <a:prstClr val="white"/>
                  </a:solidFill>
                  <a:latin typeface="微软雅黑" panose="020B0503020204020204" pitchFamily="34" charset="-122"/>
                  <a:ea typeface="微软雅黑" panose="020B0503020204020204" pitchFamily="34" charset="-122"/>
                </a:endParaRPr>
              </a:p>
            </p:txBody>
          </p:sp>
        </p:grpSp>
        <p:sp>
          <p:nvSpPr>
            <p:cNvPr id="20" name="MH_SubTitle_3"/>
            <p:cNvSpPr txBox="1">
              <a:spLocks noChangeArrowheads="1"/>
            </p:cNvSpPr>
            <p:nvPr>
              <p:custDataLst>
                <p:tags r:id="rId1"/>
              </p:custDataLst>
            </p:nvPr>
          </p:nvSpPr>
          <p:spPr bwMode="auto">
            <a:xfrm>
              <a:off x="4795722" y="4263230"/>
              <a:ext cx="3039807" cy="37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 typeface="Arial" panose="020B0604020202020204" pitchFamily="34" charset="0"/>
                <a:buNone/>
                <a:defRPr/>
              </a:pPr>
              <a:r>
                <a:rPr lang="zh-CN" altLang="en-US" sz="1400" b="1" dirty="0" smtClean="0">
                  <a:solidFill>
                    <a:srgbClr val="00B0F0"/>
                  </a:solidFill>
                  <a:latin typeface="微软雅黑" panose="020B0503020204020204" pitchFamily="34" charset="-122"/>
                  <a:ea typeface="微软雅黑" panose="020B0503020204020204" pitchFamily="34" charset="-122"/>
                </a:rPr>
                <a:t>物质文化</a:t>
              </a:r>
              <a:endParaRPr lang="en-US" altLang="zh-CN" sz="1400" b="1" dirty="0">
                <a:solidFill>
                  <a:srgbClr val="00B0F0"/>
                </a:solidFill>
                <a:latin typeface="微软雅黑" panose="020B0503020204020204" pitchFamily="34" charset="-122"/>
                <a:ea typeface="微软雅黑" panose="020B0503020204020204" pitchFamily="34" charset="-122"/>
              </a:endParaRPr>
            </a:p>
          </p:txBody>
        </p:sp>
        <p:sp>
          <p:nvSpPr>
            <p:cNvPr id="21" name="MH_Text_3"/>
            <p:cNvSpPr txBox="1">
              <a:spLocks noChangeArrowheads="1"/>
            </p:cNvSpPr>
            <p:nvPr>
              <p:custDataLst>
                <p:tags r:id="rId2"/>
              </p:custDataLst>
            </p:nvPr>
          </p:nvSpPr>
          <p:spPr bwMode="auto">
            <a:xfrm>
              <a:off x="4283968" y="4596466"/>
              <a:ext cx="4222802" cy="637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ts val="2000"/>
                </a:lnSpc>
                <a:spcBef>
                  <a:spcPts val="600"/>
                </a:spcBef>
              </a:pPr>
              <a:r>
                <a:rPr lang="zh-CN" altLang="en-US" sz="1400" b="1" dirty="0">
                  <a:solidFill>
                    <a:srgbClr val="0070C0"/>
                  </a:solidFill>
                  <a:latin typeface="微软雅黑" panose="020B0503020204020204" pitchFamily="34" charset="-122"/>
                  <a:ea typeface="微软雅黑" panose="020B0503020204020204" pitchFamily="34" charset="-122"/>
                </a:rPr>
                <a:t>优化办学条件，如教育设施；优化校园环境，如生态环境</a:t>
              </a:r>
            </a:p>
          </p:txBody>
        </p:sp>
        <p:cxnSp>
          <p:nvCxnSpPr>
            <p:cNvPr id="22" name="MH_Other_9"/>
            <p:cNvCxnSpPr/>
            <p:nvPr>
              <p:custDataLst>
                <p:tags r:id="rId3"/>
              </p:custDataLst>
            </p:nvPr>
          </p:nvCxnSpPr>
          <p:spPr>
            <a:xfrm>
              <a:off x="3387536" y="3350185"/>
              <a:ext cx="5047226" cy="0"/>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 name="MH_SubTitle_3"/>
            <p:cNvSpPr txBox="1">
              <a:spLocks noChangeArrowheads="1"/>
            </p:cNvSpPr>
            <p:nvPr>
              <p:custDataLst>
                <p:tags r:id="rId4"/>
              </p:custDataLst>
            </p:nvPr>
          </p:nvSpPr>
          <p:spPr bwMode="auto">
            <a:xfrm>
              <a:off x="4404058" y="3603862"/>
              <a:ext cx="3431471" cy="37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 typeface="Arial" panose="020B0604020202020204" pitchFamily="34" charset="0"/>
                <a:buNone/>
                <a:defRPr/>
              </a:pPr>
              <a:r>
                <a:rPr lang="zh-CN" altLang="en-US" sz="1400" b="1" dirty="0">
                  <a:solidFill>
                    <a:srgbClr val="00B0F0"/>
                  </a:solidFill>
                  <a:latin typeface="微软雅黑" panose="020B0503020204020204" pitchFamily="34" charset="-122"/>
                  <a:ea typeface="微软雅黑" panose="020B0503020204020204" pitchFamily="34" charset="-122"/>
                </a:rPr>
                <a:t>行为</a:t>
              </a:r>
              <a:r>
                <a:rPr lang="zh-CN" altLang="en-US" sz="1400" b="1" dirty="0" smtClean="0">
                  <a:solidFill>
                    <a:srgbClr val="00B0F0"/>
                  </a:solidFill>
                  <a:latin typeface="微软雅黑" panose="020B0503020204020204" pitchFamily="34" charset="-122"/>
                  <a:ea typeface="微软雅黑" panose="020B0503020204020204" pitchFamily="34" charset="-122"/>
                </a:rPr>
                <a:t>文化</a:t>
              </a:r>
              <a:endParaRPr lang="en-US" altLang="zh-CN" sz="1400" b="1" dirty="0">
                <a:solidFill>
                  <a:srgbClr val="00B0F0"/>
                </a:solidFill>
                <a:latin typeface="微软雅黑" panose="020B0503020204020204" pitchFamily="34" charset="-122"/>
                <a:ea typeface="微软雅黑" panose="020B0503020204020204" pitchFamily="34" charset="-122"/>
              </a:endParaRPr>
            </a:p>
          </p:txBody>
        </p:sp>
        <p:sp>
          <p:nvSpPr>
            <p:cNvPr id="24" name="MH_SubTitle_3"/>
            <p:cNvSpPr txBox="1">
              <a:spLocks noChangeArrowheads="1"/>
            </p:cNvSpPr>
            <p:nvPr>
              <p:custDataLst>
                <p:tags r:id="rId5"/>
              </p:custDataLst>
            </p:nvPr>
          </p:nvSpPr>
          <p:spPr bwMode="auto">
            <a:xfrm>
              <a:off x="4402398" y="3027571"/>
              <a:ext cx="3433131" cy="37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 typeface="Arial" panose="020B0604020202020204" pitchFamily="34" charset="0"/>
                <a:buNone/>
                <a:defRPr/>
              </a:pPr>
              <a:r>
                <a:rPr lang="zh-CN" altLang="en-US" sz="1400" b="1" dirty="0">
                  <a:solidFill>
                    <a:srgbClr val="00B0F0"/>
                  </a:solidFill>
                  <a:latin typeface="微软雅黑" panose="020B0503020204020204" pitchFamily="34" charset="-122"/>
                  <a:ea typeface="微软雅黑" panose="020B0503020204020204" pitchFamily="34" charset="-122"/>
                </a:rPr>
                <a:t>制度</a:t>
              </a:r>
              <a:r>
                <a:rPr lang="zh-CN" altLang="en-US" sz="1400" b="1" dirty="0" smtClean="0">
                  <a:solidFill>
                    <a:srgbClr val="00B0F0"/>
                  </a:solidFill>
                  <a:latin typeface="微软雅黑" panose="020B0503020204020204" pitchFamily="34" charset="-122"/>
                  <a:ea typeface="微软雅黑" panose="020B0503020204020204" pitchFamily="34" charset="-122"/>
                </a:rPr>
                <a:t>文化</a:t>
              </a:r>
              <a:endParaRPr lang="en-US" altLang="zh-CN" sz="1400" b="1" dirty="0">
                <a:solidFill>
                  <a:srgbClr val="00B0F0"/>
                </a:solidFill>
                <a:latin typeface="微软雅黑" panose="020B0503020204020204" pitchFamily="34" charset="-122"/>
                <a:ea typeface="微软雅黑" panose="020B0503020204020204" pitchFamily="34" charset="-122"/>
              </a:endParaRPr>
            </a:p>
          </p:txBody>
        </p:sp>
        <p:sp>
          <p:nvSpPr>
            <p:cNvPr id="25" name="MH_SubTitle_3"/>
            <p:cNvSpPr txBox="1">
              <a:spLocks noChangeArrowheads="1"/>
            </p:cNvSpPr>
            <p:nvPr>
              <p:custDataLst>
                <p:tags r:id="rId6"/>
              </p:custDataLst>
            </p:nvPr>
          </p:nvSpPr>
          <p:spPr bwMode="auto">
            <a:xfrm>
              <a:off x="4213926" y="2353444"/>
              <a:ext cx="3621603" cy="37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 typeface="Arial" panose="020B0604020202020204" pitchFamily="34" charset="0"/>
                <a:buNone/>
                <a:defRPr/>
              </a:pPr>
              <a:r>
                <a:rPr lang="zh-CN" altLang="en-US" sz="1400" b="1" dirty="0">
                  <a:solidFill>
                    <a:srgbClr val="00B0F0"/>
                  </a:solidFill>
                  <a:latin typeface="微软雅黑" panose="020B0503020204020204" pitchFamily="34" charset="-122"/>
                  <a:ea typeface="微软雅黑" panose="020B0503020204020204" pitchFamily="34" charset="-122"/>
                </a:rPr>
                <a:t>精神</a:t>
              </a:r>
              <a:r>
                <a:rPr lang="zh-CN" altLang="en-US" sz="1400" b="1" dirty="0" smtClean="0">
                  <a:solidFill>
                    <a:srgbClr val="00B0F0"/>
                  </a:solidFill>
                  <a:latin typeface="微软雅黑" panose="020B0503020204020204" pitchFamily="34" charset="-122"/>
                  <a:ea typeface="微软雅黑" panose="020B0503020204020204" pitchFamily="34" charset="-122"/>
                </a:rPr>
                <a:t>文化</a:t>
              </a:r>
              <a:endParaRPr lang="en-US" altLang="zh-CN" sz="1400" b="1" dirty="0">
                <a:solidFill>
                  <a:srgbClr val="00B0F0"/>
                </a:solidFill>
                <a:latin typeface="微软雅黑" panose="020B0503020204020204" pitchFamily="34" charset="-122"/>
                <a:ea typeface="微软雅黑" panose="020B0503020204020204" pitchFamily="34" charset="-122"/>
              </a:endParaRPr>
            </a:p>
          </p:txBody>
        </p:sp>
        <p:cxnSp>
          <p:nvCxnSpPr>
            <p:cNvPr id="31" name="MH_Other_9"/>
            <p:cNvCxnSpPr/>
            <p:nvPr>
              <p:custDataLst>
                <p:tags r:id="rId7"/>
              </p:custDataLst>
            </p:nvPr>
          </p:nvCxnSpPr>
          <p:spPr>
            <a:xfrm flipV="1">
              <a:off x="3333848" y="2734966"/>
              <a:ext cx="5028906" cy="38714"/>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MH_Other_9"/>
            <p:cNvCxnSpPr/>
            <p:nvPr>
              <p:custDataLst>
                <p:tags r:id="rId8"/>
              </p:custDataLst>
            </p:nvPr>
          </p:nvCxnSpPr>
          <p:spPr>
            <a:xfrm>
              <a:off x="4194366" y="4633661"/>
              <a:ext cx="4384412" cy="0"/>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MH_Other_9"/>
            <p:cNvCxnSpPr/>
            <p:nvPr>
              <p:custDataLst>
                <p:tags r:id="rId9"/>
              </p:custDataLst>
            </p:nvPr>
          </p:nvCxnSpPr>
          <p:spPr>
            <a:xfrm flipV="1">
              <a:off x="3826250" y="3934318"/>
              <a:ext cx="4680520" cy="64372"/>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5" name="MH_Other_5"/>
            <p:cNvSpPr/>
            <p:nvPr>
              <p:custDataLst>
                <p:tags r:id="rId10"/>
              </p:custDataLst>
            </p:nvPr>
          </p:nvSpPr>
          <p:spPr>
            <a:xfrm>
              <a:off x="6696637" y="4311047"/>
              <a:ext cx="274796" cy="274797"/>
            </a:xfrm>
            <a:prstGeom prst="ellipse">
              <a:avLst/>
            </a:prstGeom>
            <a:solidFill>
              <a:srgbClr val="00B0F0"/>
            </a:solidFill>
            <a:ln w="38100" cap="flat" cmpd="sng" algn="ctr">
              <a:solidFill>
                <a:srgbClr val="FFFFFF"/>
              </a:solidFill>
              <a:prstDash val="solid"/>
              <a:miter lim="800000"/>
            </a:ln>
            <a:effectLst/>
          </p:spPr>
          <p:txBody>
            <a:bodyPr anchor="ctr"/>
            <a:lstStyle/>
            <a:p>
              <a:pPr algn="ctr">
                <a:defRPr/>
              </a:pPr>
              <a:r>
                <a:rPr lang="en-US" altLang="zh-CN" sz="1400" kern="0" dirty="0" smtClean="0">
                  <a:solidFill>
                    <a:srgbClr val="FFFFFF"/>
                  </a:solidFill>
                  <a:latin typeface="微软雅黑" panose="020B0503020204020204" pitchFamily="34" charset="-122"/>
                  <a:ea typeface="微软雅黑" panose="020B0503020204020204" pitchFamily="34" charset="-122"/>
                </a:rPr>
                <a:t>4</a:t>
              </a: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36" name="MH_Other_5"/>
            <p:cNvSpPr/>
            <p:nvPr>
              <p:custDataLst>
                <p:tags r:id="rId11"/>
              </p:custDataLst>
            </p:nvPr>
          </p:nvSpPr>
          <p:spPr>
            <a:xfrm>
              <a:off x="6696637" y="3651679"/>
              <a:ext cx="274796" cy="274797"/>
            </a:xfrm>
            <a:prstGeom prst="ellipse">
              <a:avLst/>
            </a:prstGeom>
            <a:solidFill>
              <a:srgbClr val="00B0F0"/>
            </a:solidFill>
            <a:ln w="38100" cap="flat" cmpd="sng" algn="ctr">
              <a:solidFill>
                <a:srgbClr val="FFFFFF"/>
              </a:solidFill>
              <a:prstDash val="solid"/>
              <a:miter lim="800000"/>
            </a:ln>
            <a:effectLst/>
          </p:spPr>
          <p:txBody>
            <a:bodyPr anchor="ctr"/>
            <a:lstStyle/>
            <a:p>
              <a:pPr algn="ctr">
                <a:defRPr/>
              </a:pPr>
              <a:r>
                <a:rPr lang="en-US" altLang="zh-CN" sz="1400" kern="0" dirty="0" smtClean="0">
                  <a:solidFill>
                    <a:srgbClr val="FFFFFF"/>
                  </a:solidFill>
                  <a:latin typeface="微软雅黑" panose="020B0503020204020204" pitchFamily="34" charset="-122"/>
                  <a:ea typeface="微软雅黑" panose="020B0503020204020204" pitchFamily="34" charset="-122"/>
                </a:rPr>
                <a:t>3</a:t>
              </a: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37" name="MH_Other_5"/>
            <p:cNvSpPr/>
            <p:nvPr>
              <p:custDataLst>
                <p:tags r:id="rId12"/>
              </p:custDataLst>
            </p:nvPr>
          </p:nvSpPr>
          <p:spPr>
            <a:xfrm>
              <a:off x="6696637" y="2401261"/>
              <a:ext cx="274796" cy="274797"/>
            </a:xfrm>
            <a:prstGeom prst="ellipse">
              <a:avLst/>
            </a:prstGeom>
            <a:solidFill>
              <a:srgbClr val="00B0F0"/>
            </a:solidFill>
            <a:ln w="38100" cap="flat" cmpd="sng" algn="ctr">
              <a:solidFill>
                <a:srgbClr val="FFFFFF"/>
              </a:solidFill>
              <a:prstDash val="solid"/>
              <a:miter lim="800000"/>
            </a:ln>
            <a:effectLst/>
          </p:spPr>
          <p:txBody>
            <a:bodyPr anchor="ctr"/>
            <a:lstStyle/>
            <a:p>
              <a:pPr algn="ctr">
                <a:defRPr/>
              </a:pPr>
              <a:r>
                <a:rPr lang="en-US" altLang="zh-CN" sz="1400" kern="0" dirty="0" smtClean="0">
                  <a:solidFill>
                    <a:srgbClr val="FFFFFF"/>
                  </a:solidFill>
                  <a:latin typeface="微软雅黑" panose="020B0503020204020204" pitchFamily="34" charset="-122"/>
                  <a:ea typeface="微软雅黑" panose="020B0503020204020204" pitchFamily="34" charset="-122"/>
                </a:rPr>
                <a:t>1</a:t>
              </a: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38" name="MH_Other_5"/>
            <p:cNvSpPr/>
            <p:nvPr>
              <p:custDataLst>
                <p:tags r:id="rId13"/>
              </p:custDataLst>
            </p:nvPr>
          </p:nvSpPr>
          <p:spPr>
            <a:xfrm>
              <a:off x="6696637" y="3075388"/>
              <a:ext cx="274796" cy="274797"/>
            </a:xfrm>
            <a:prstGeom prst="ellipse">
              <a:avLst/>
            </a:prstGeom>
            <a:solidFill>
              <a:srgbClr val="00B0F0"/>
            </a:solidFill>
            <a:ln w="38100" cap="flat" cmpd="sng" algn="ctr">
              <a:solidFill>
                <a:srgbClr val="FFFFFF"/>
              </a:solidFill>
              <a:prstDash val="solid"/>
              <a:miter lim="800000"/>
            </a:ln>
            <a:effectLst/>
          </p:spPr>
          <p:txBody>
            <a:bodyPr anchor="ctr"/>
            <a:lstStyle/>
            <a:p>
              <a:pPr algn="ctr">
                <a:defRPr/>
              </a:pPr>
              <a:r>
                <a:rPr lang="en-US" altLang="zh-CN" sz="1400" kern="0" dirty="0" smtClean="0">
                  <a:solidFill>
                    <a:srgbClr val="FFFFFF"/>
                  </a:solidFill>
                  <a:latin typeface="微软雅黑" panose="020B0503020204020204" pitchFamily="34" charset="-122"/>
                  <a:ea typeface="微软雅黑" panose="020B0503020204020204" pitchFamily="34" charset="-122"/>
                </a:rPr>
                <a:t>2</a:t>
              </a: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39" name="MH_Text_3"/>
            <p:cNvSpPr txBox="1">
              <a:spLocks noChangeArrowheads="1"/>
            </p:cNvSpPr>
            <p:nvPr>
              <p:custDataLst>
                <p:tags r:id="rId14"/>
              </p:custDataLst>
            </p:nvPr>
          </p:nvSpPr>
          <p:spPr bwMode="auto">
            <a:xfrm>
              <a:off x="4194365" y="3895811"/>
              <a:ext cx="4344471" cy="55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ts val="2000"/>
                </a:lnSpc>
                <a:spcBef>
                  <a:spcPts val="600"/>
                </a:spcBef>
              </a:pPr>
              <a:r>
                <a:rPr lang="zh-CN" altLang="zh-CN" sz="1400" b="1" dirty="0">
                  <a:solidFill>
                    <a:srgbClr val="0070C0"/>
                  </a:solidFill>
                  <a:latin typeface="微软雅黑" panose="020B0503020204020204" pitchFamily="34" charset="-122"/>
                  <a:ea typeface="微软雅黑" panose="020B0503020204020204" pitchFamily="34" charset="-122"/>
                </a:rPr>
                <a:t>以规章制度规范质量行为</a:t>
              </a:r>
              <a:r>
                <a:rPr lang="zh-CN" altLang="en-US" sz="1400" b="1" dirty="0">
                  <a:solidFill>
                    <a:srgbClr val="0070C0"/>
                  </a:solidFill>
                  <a:latin typeface="微软雅黑" panose="020B0503020204020204" pitchFamily="34" charset="-122"/>
                  <a:ea typeface="微软雅黑" panose="020B0503020204020204" pitchFamily="34" charset="-122"/>
                </a:rPr>
                <a:t>；以</a:t>
              </a:r>
              <a:r>
                <a:rPr lang="zh-CN" altLang="zh-CN" sz="1400" b="1" dirty="0">
                  <a:solidFill>
                    <a:srgbClr val="0070C0"/>
                  </a:solidFill>
                  <a:latin typeface="微软雅黑" panose="020B0503020204020204" pitchFamily="34" charset="-122"/>
                  <a:ea typeface="微软雅黑" panose="020B0503020204020204" pitchFamily="34" charset="-122"/>
                </a:rPr>
                <a:t>质量思想促进质量理念自觉践行</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40" name="MH_Text_3"/>
            <p:cNvSpPr txBox="1">
              <a:spLocks noChangeArrowheads="1"/>
            </p:cNvSpPr>
            <p:nvPr>
              <p:custDataLst>
                <p:tags r:id="rId15"/>
              </p:custDataLst>
            </p:nvPr>
          </p:nvSpPr>
          <p:spPr bwMode="auto">
            <a:xfrm>
              <a:off x="3619056" y="3300321"/>
              <a:ext cx="4959721" cy="59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ts val="2000"/>
                </a:lnSpc>
                <a:spcBef>
                  <a:spcPts val="600"/>
                </a:spcBef>
              </a:pPr>
              <a:r>
                <a:rPr lang="en-US" altLang="zh-CN" sz="1400" b="1" dirty="0">
                  <a:solidFill>
                    <a:srgbClr val="0070C0"/>
                  </a:solidFill>
                  <a:latin typeface="微软雅黑" panose="020B0503020204020204" pitchFamily="34" charset="-122"/>
                  <a:ea typeface="微软雅黑" panose="020B0503020204020204" pitchFamily="34" charset="-122"/>
                </a:rPr>
                <a:t> </a:t>
              </a:r>
              <a:r>
                <a:rPr lang="zh-CN" altLang="zh-CN" sz="1400" b="1" dirty="0">
                  <a:solidFill>
                    <a:srgbClr val="0070C0"/>
                  </a:solidFill>
                  <a:latin typeface="微软雅黑" panose="020B0503020204020204" pitchFamily="34" charset="-122"/>
                  <a:ea typeface="微软雅黑" panose="020B0503020204020204" pitchFamily="34" charset="-122"/>
                </a:rPr>
                <a:t>理清</a:t>
              </a:r>
              <a:r>
                <a:rPr lang="zh-CN" altLang="en-US" sz="1400" b="1" dirty="0">
                  <a:solidFill>
                    <a:srgbClr val="0070C0"/>
                  </a:solidFill>
                  <a:latin typeface="微软雅黑" panose="020B0503020204020204" pitchFamily="34" charset="-122"/>
                  <a:ea typeface="微软雅黑" panose="020B0503020204020204" pitchFamily="34" charset="-122"/>
                </a:rPr>
                <a:t>各</a:t>
              </a:r>
              <a:r>
                <a:rPr lang="zh-CN" altLang="zh-CN" sz="1400" b="1" dirty="0">
                  <a:solidFill>
                    <a:srgbClr val="0070C0"/>
                  </a:solidFill>
                  <a:latin typeface="微软雅黑" panose="020B0503020204020204" pitchFamily="34" charset="-122"/>
                  <a:ea typeface="微软雅黑" panose="020B0503020204020204" pitchFamily="34" charset="-122"/>
                </a:rPr>
                <a:t>管控事项</a:t>
              </a:r>
              <a:r>
                <a:rPr lang="zh-CN" altLang="en-US" sz="1400" b="1" dirty="0">
                  <a:solidFill>
                    <a:srgbClr val="0070C0"/>
                  </a:solidFill>
                  <a:latin typeface="微软雅黑" panose="020B0503020204020204" pitchFamily="34" charset="-122"/>
                  <a:ea typeface="微软雅黑" panose="020B0503020204020204" pitchFamily="34" charset="-122"/>
                </a:rPr>
                <a:t>；</a:t>
              </a:r>
              <a:r>
                <a:rPr lang="zh-CN" altLang="zh-CN" sz="1400" b="1" dirty="0">
                  <a:solidFill>
                    <a:srgbClr val="0070C0"/>
                  </a:solidFill>
                  <a:latin typeface="微软雅黑" panose="020B0503020204020204" pitchFamily="34" charset="-122"/>
                  <a:ea typeface="微软雅黑" panose="020B0503020204020204" pitchFamily="34" charset="-122"/>
                </a:rPr>
                <a:t>规范内部控制</a:t>
              </a:r>
              <a:r>
                <a:rPr lang="zh-CN" altLang="en-US" sz="1400" b="1" dirty="0">
                  <a:solidFill>
                    <a:srgbClr val="0070C0"/>
                  </a:solidFill>
                  <a:latin typeface="微软雅黑" panose="020B0503020204020204" pitchFamily="34" charset="-122"/>
                  <a:ea typeface="微软雅黑" panose="020B0503020204020204" pitchFamily="34" charset="-122"/>
                </a:rPr>
                <a:t>制度及</a:t>
              </a:r>
              <a:r>
                <a:rPr lang="zh-CN" altLang="zh-CN" sz="1400" b="1" dirty="0">
                  <a:solidFill>
                    <a:srgbClr val="0070C0"/>
                  </a:solidFill>
                  <a:latin typeface="微软雅黑" panose="020B0503020204020204" pitchFamily="34" charset="-122"/>
                  <a:ea typeface="微软雅黑" panose="020B0503020204020204" pitchFamily="34" charset="-122"/>
                </a:rPr>
                <a:t>建设计划</a:t>
              </a:r>
              <a:r>
                <a:rPr lang="zh-CN" altLang="en-US" sz="1400" b="1" dirty="0">
                  <a:solidFill>
                    <a:srgbClr val="0070C0"/>
                  </a:solidFill>
                  <a:latin typeface="微软雅黑" panose="020B0503020204020204" pitchFamily="34" charset="-122"/>
                  <a:ea typeface="微软雅黑" panose="020B0503020204020204" pitchFamily="34" charset="-122"/>
                </a:rPr>
                <a:t>；</a:t>
              </a:r>
              <a:r>
                <a:rPr lang="zh-CN" altLang="zh-CN" sz="1400" b="1" dirty="0">
                  <a:solidFill>
                    <a:srgbClr val="0070C0"/>
                  </a:solidFill>
                  <a:latin typeface="微软雅黑" panose="020B0503020204020204" pitchFamily="34" charset="-122"/>
                  <a:ea typeface="微软雅黑" panose="020B0503020204020204" pitchFamily="34" charset="-122"/>
                </a:rPr>
                <a:t>落实制度建设计划</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41" name="MH_Text_3"/>
            <p:cNvSpPr txBox="1">
              <a:spLocks noChangeArrowheads="1"/>
            </p:cNvSpPr>
            <p:nvPr>
              <p:custDataLst>
                <p:tags r:id="rId16"/>
              </p:custDataLst>
            </p:nvPr>
          </p:nvSpPr>
          <p:spPr bwMode="auto">
            <a:xfrm>
              <a:off x="3333848" y="2773680"/>
              <a:ext cx="5204987" cy="52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ts val="2000"/>
                </a:lnSpc>
                <a:spcBef>
                  <a:spcPts val="600"/>
                </a:spcBef>
              </a:pPr>
              <a:r>
                <a:rPr lang="zh-CN" altLang="zh-CN" sz="1400" b="1" dirty="0" smtClean="0">
                  <a:solidFill>
                    <a:srgbClr val="0070C0"/>
                  </a:solidFill>
                  <a:latin typeface="微软雅黑" panose="020B0503020204020204" pitchFamily="34" charset="-122"/>
                  <a:ea typeface="微软雅黑" panose="020B0503020204020204" pitchFamily="34" charset="-122"/>
                </a:rPr>
                <a:t>秉承</a:t>
              </a:r>
              <a:r>
                <a:rPr lang="zh-CN" altLang="zh-CN" sz="1400" b="1" dirty="0">
                  <a:solidFill>
                    <a:srgbClr val="0070C0"/>
                  </a:solidFill>
                  <a:latin typeface="微软雅黑" panose="020B0503020204020204" pitchFamily="34" charset="-122"/>
                  <a:ea typeface="微软雅黑" panose="020B0503020204020204" pitchFamily="34" charset="-122"/>
                </a:rPr>
                <a:t>工匠</a:t>
              </a:r>
              <a:r>
                <a:rPr lang="zh-CN" altLang="zh-CN" sz="1400" b="1" dirty="0" smtClean="0">
                  <a:solidFill>
                    <a:srgbClr val="0070C0"/>
                  </a:solidFill>
                  <a:latin typeface="微软雅黑" panose="020B0503020204020204" pitchFamily="34" charset="-122"/>
                  <a:ea typeface="微软雅黑" panose="020B0503020204020204" pitchFamily="34" charset="-122"/>
                </a:rPr>
                <a:t>精神</a:t>
              </a:r>
              <a:r>
                <a:rPr lang="zh-CN" altLang="en-US" sz="1400" b="1" dirty="0">
                  <a:solidFill>
                    <a:srgbClr val="0070C0"/>
                  </a:solidFill>
                  <a:latin typeface="微软雅黑" panose="020B0503020204020204" pitchFamily="34" charset="-122"/>
                  <a:ea typeface="微软雅黑" panose="020B0503020204020204" pitchFamily="34" charset="-122"/>
                </a:rPr>
                <a:t>，</a:t>
              </a:r>
              <a:r>
                <a:rPr lang="zh-CN" altLang="zh-CN" sz="1400" b="1" dirty="0">
                  <a:solidFill>
                    <a:srgbClr val="0070C0"/>
                  </a:solidFill>
                  <a:latin typeface="微软雅黑" panose="020B0503020204020204" pitchFamily="34" charset="-122"/>
                  <a:ea typeface="微软雅黑" panose="020B0503020204020204" pitchFamily="34" charset="-122"/>
                </a:rPr>
                <a:t>以树立质量价值理念和质量方针为核心，构建质量价值体系</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grpSp>
      <p:sp>
        <p:nvSpPr>
          <p:cNvPr id="48" name="TextBox 47"/>
          <p:cNvSpPr txBox="1"/>
          <p:nvPr/>
        </p:nvSpPr>
        <p:spPr>
          <a:xfrm>
            <a:off x="-195500" y="619810"/>
            <a:ext cx="3116688"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sym typeface="微软雅黑" panose="020B0503020204020204" pitchFamily="34" charset="-122"/>
              </a:rPr>
              <a:t>2. </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质量</a:t>
            </a:r>
            <a:r>
              <a:rPr lang="zh-CN" altLang="en-US" b="1" dirty="0">
                <a:solidFill>
                  <a:srgbClr val="C00000"/>
                </a:solidFill>
                <a:latin typeface="微软雅黑" pitchFamily="34" charset="-122"/>
                <a:ea typeface="微软雅黑" pitchFamily="34" charset="-122"/>
                <a:sym typeface="微软雅黑" panose="020B0503020204020204" pitchFamily="34" charset="-122"/>
              </a:rPr>
              <a:t>建设的新</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要求</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506230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05</a:t>
            </a:r>
            <a:endParaRPr lang="zh-CN" altLang="en-US" sz="1600" b="1" dirty="0">
              <a:solidFill>
                <a:prstClr val="white"/>
              </a:solidFill>
            </a:endParaRPr>
          </a:p>
        </p:txBody>
      </p:sp>
      <p:cxnSp>
        <p:nvCxnSpPr>
          <p:cNvPr id="32" name="直接连接符 31"/>
          <p:cNvCxnSpPr/>
          <p:nvPr/>
        </p:nvCxnSpPr>
        <p:spPr>
          <a:xfrm>
            <a:off x="1768416" y="404813"/>
            <a:ext cx="9794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86001" y="1656728"/>
            <a:ext cx="10517939" cy="4366535"/>
            <a:chOff x="886001" y="1656728"/>
            <a:chExt cx="10517939" cy="4366535"/>
          </a:xfrm>
        </p:grpSpPr>
        <p:sp>
          <p:nvSpPr>
            <p:cNvPr id="58" name="矩形 57"/>
            <p:cNvSpPr/>
            <p:nvPr/>
          </p:nvSpPr>
          <p:spPr>
            <a:xfrm>
              <a:off x="962203" y="1676559"/>
              <a:ext cx="10338904" cy="1277478"/>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 name="组合 16"/>
            <p:cNvGrpSpPr/>
            <p:nvPr/>
          </p:nvGrpSpPr>
          <p:grpSpPr>
            <a:xfrm>
              <a:off x="886001" y="3289818"/>
              <a:ext cx="10517939" cy="2733445"/>
              <a:chOff x="-252536" y="2655415"/>
              <a:chExt cx="10521625" cy="3421375"/>
            </a:xfrm>
          </p:grpSpPr>
          <p:grpSp>
            <p:nvGrpSpPr>
              <p:cNvPr id="18" name="组合 17"/>
              <p:cNvGrpSpPr/>
              <p:nvPr/>
            </p:nvGrpSpPr>
            <p:grpSpPr>
              <a:xfrm>
                <a:off x="-252536" y="3651261"/>
                <a:ext cx="1440160" cy="964671"/>
                <a:chOff x="1587" y="1831578"/>
                <a:chExt cx="1603374" cy="896952"/>
              </a:xfrm>
            </p:grpSpPr>
            <p:sp>
              <p:nvSpPr>
                <p:cNvPr id="53" name="圆角矩形 52"/>
                <p:cNvSpPr/>
                <p:nvPr/>
              </p:nvSpPr>
              <p:spPr>
                <a:xfrm>
                  <a:off x="1587" y="1831578"/>
                  <a:ext cx="1603374" cy="89695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smtClean="0">
                      <a:solidFill>
                        <a:prstClr val="white"/>
                      </a:solidFill>
                      <a:latin typeface="微软雅黑" panose="020B0503020204020204" pitchFamily="34" charset="-122"/>
                      <a:ea typeface="微软雅黑" panose="020B0503020204020204" pitchFamily="34" charset="-122"/>
                    </a:rPr>
                    <a:t>产教融合</a:t>
                  </a:r>
                  <a:endParaRPr lang="en-US" altLang="zh-CN" sz="2000" b="1" smtClean="0">
                    <a:solidFill>
                      <a:prstClr val="white"/>
                    </a:solidFill>
                    <a:latin typeface="微软雅黑" panose="020B0503020204020204" pitchFamily="34" charset="-122"/>
                    <a:ea typeface="微软雅黑" panose="020B0503020204020204" pitchFamily="34" charset="-122"/>
                  </a:endParaRPr>
                </a:p>
              </p:txBody>
            </p:sp>
            <p:sp>
              <p:nvSpPr>
                <p:cNvPr id="54" name="圆角矩形 4"/>
                <p:cNvSpPr/>
                <p:nvPr/>
              </p:nvSpPr>
              <p:spPr>
                <a:xfrm>
                  <a:off x="25068" y="1885122"/>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684556" y="3749728"/>
                <a:ext cx="2584533" cy="1058752"/>
                <a:chOff x="4514518" y="1552652"/>
                <a:chExt cx="3782446" cy="856710"/>
              </a:xfrm>
            </p:grpSpPr>
            <p:sp>
              <p:nvSpPr>
                <p:cNvPr id="46" name="圆角矩形 45"/>
                <p:cNvSpPr/>
                <p:nvPr/>
              </p:nvSpPr>
              <p:spPr>
                <a:xfrm>
                  <a:off x="6189534" y="1552652"/>
                  <a:ext cx="2107430" cy="844251"/>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dirty="0" smtClean="0">
                      <a:solidFill>
                        <a:prstClr val="white"/>
                      </a:solidFill>
                      <a:latin typeface="微软雅黑" panose="020B0503020204020204" pitchFamily="34" charset="-122"/>
                      <a:ea typeface="微软雅黑" panose="020B0503020204020204" pitchFamily="34" charset="-122"/>
                    </a:rPr>
                    <a:t>共同发展</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7" name="圆角矩形 16"/>
                <p:cNvSpPr/>
                <p:nvPr/>
              </p:nvSpPr>
              <p:spPr>
                <a:xfrm>
                  <a:off x="4514518" y="1654637"/>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921035" y="2655415"/>
                <a:ext cx="6295266" cy="1497244"/>
                <a:chOff x="1921035" y="2456124"/>
                <a:chExt cx="6295266" cy="1497244"/>
              </a:xfrm>
            </p:grpSpPr>
            <p:sp>
              <p:nvSpPr>
                <p:cNvPr id="39" name="矩形 38"/>
                <p:cNvSpPr/>
                <p:nvPr/>
              </p:nvSpPr>
              <p:spPr>
                <a:xfrm>
                  <a:off x="1921035" y="2456124"/>
                  <a:ext cx="6295266" cy="1485529"/>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2019925" y="2503464"/>
                  <a:ext cx="2606389"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互为支撑</a:t>
                  </a:r>
                  <a:endParaRPr lang="en-US" altLang="zh-CN" b="1" dirty="0" smtClean="0">
                    <a:solidFill>
                      <a:prstClr val="white"/>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5206629" y="2503464"/>
                  <a:ext cx="2882294"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互</a:t>
                  </a:r>
                  <a:r>
                    <a:rPr lang="zh-CN" altLang="en-US" b="1" smtClean="0">
                      <a:solidFill>
                        <a:prstClr val="white"/>
                      </a:solidFill>
                      <a:latin typeface="微软雅黑" panose="020B0503020204020204" pitchFamily="34" charset="-122"/>
                      <a:ea typeface="微软雅黑" panose="020B0503020204020204" pitchFamily="34" charset="-122"/>
                    </a:rPr>
                    <a:t>为</a:t>
                  </a:r>
                  <a:r>
                    <a:rPr lang="zh-CN" altLang="en-US" b="1">
                      <a:solidFill>
                        <a:prstClr val="white"/>
                      </a:solidFill>
                      <a:latin typeface="微软雅黑" panose="020B0503020204020204" pitchFamily="34" charset="-122"/>
                      <a:ea typeface="微软雅黑" panose="020B0503020204020204" pitchFamily="34" charset="-122"/>
                    </a:rPr>
                    <a:t>动力</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42" name="TextBox 35"/>
                <p:cNvSpPr txBox="1"/>
                <p:nvPr/>
              </p:nvSpPr>
              <p:spPr>
                <a:xfrm>
                  <a:off x="1947747" y="3144374"/>
                  <a:ext cx="2678567"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职业教育为产业发展提供高素质技能人才</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产业资源可转化为教育</a:t>
                  </a:r>
                  <a:r>
                    <a:rPr lang="zh-CN" altLang="en-US" sz="1200" dirty="0" smtClean="0">
                      <a:solidFill>
                        <a:prstClr val="black"/>
                      </a:solidFill>
                      <a:latin typeface="微软雅黑" panose="020B0503020204020204" pitchFamily="34" charset="-122"/>
                      <a:ea typeface="微软雅黑" panose="020B0503020204020204" pitchFamily="34" charset="-122"/>
                    </a:rPr>
                    <a:t>资源</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3" name="TextBox 36"/>
                <p:cNvSpPr txBox="1"/>
                <p:nvPr/>
              </p:nvSpPr>
              <p:spPr>
                <a:xfrm>
                  <a:off x="5162642" y="3127216"/>
                  <a:ext cx="2925333"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职业院校通过科研和技术协同创新，促进产业转型升级</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产业发展带动职业教育的发展</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4" name="KSO_Shape"/>
                <p:cNvSpPr/>
                <p:nvPr/>
              </p:nvSpPr>
              <p:spPr>
                <a:xfrm>
                  <a:off x="4626315" y="2496580"/>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21" name="直接箭头连接符 20"/>
              <p:cNvCxnSpPr>
                <a:stCxn id="53" idx="3"/>
                <a:endCxn id="39" idx="1"/>
              </p:cNvCxnSpPr>
              <p:nvPr/>
            </p:nvCxnSpPr>
            <p:spPr>
              <a:xfrm flipV="1">
                <a:off x="1187624" y="3398181"/>
                <a:ext cx="733412" cy="7354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53" idx="3"/>
                <a:endCxn id="31" idx="1"/>
              </p:cNvCxnSpPr>
              <p:nvPr/>
            </p:nvCxnSpPr>
            <p:spPr>
              <a:xfrm>
                <a:off x="1187624" y="4133596"/>
                <a:ext cx="743285" cy="9964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46" idx="1"/>
              </p:cNvCxnSpPr>
              <p:nvPr/>
            </p:nvCxnSpPr>
            <p:spPr>
              <a:xfrm>
                <a:off x="8252857" y="3505914"/>
                <a:ext cx="576232" cy="765487"/>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930909" y="4231365"/>
                <a:ext cx="6898180" cy="1845425"/>
                <a:chOff x="1930909" y="4489271"/>
                <a:chExt cx="6898180" cy="1845425"/>
              </a:xfrm>
            </p:grpSpPr>
            <p:sp>
              <p:nvSpPr>
                <p:cNvPr id="31" name="矩形 30"/>
                <p:cNvSpPr/>
                <p:nvPr/>
              </p:nvSpPr>
              <p:spPr>
                <a:xfrm>
                  <a:off x="1930909" y="4489271"/>
                  <a:ext cx="6285392" cy="1797445"/>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2019926" y="4563496"/>
                  <a:ext cx="260638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集约发展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5266565" y="4569285"/>
                  <a:ext cx="282235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创新发展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5" name="TextBox 37"/>
                <p:cNvSpPr txBox="1"/>
                <p:nvPr/>
              </p:nvSpPr>
              <p:spPr>
                <a:xfrm>
                  <a:off x="1955987" y="5235946"/>
                  <a:ext cx="2678567"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聚集产业</a:t>
                  </a:r>
                  <a:r>
                    <a:rPr lang="zh-CN" altLang="en-US" sz="1200" dirty="0" smtClean="0">
                      <a:solidFill>
                        <a:prstClr val="black"/>
                      </a:solidFill>
                      <a:latin typeface="微软雅黑" panose="020B0503020204020204" pitchFamily="34" charset="-122"/>
                      <a:ea typeface="微软雅黑" panose="020B0503020204020204" pitchFamily="34" charset="-122"/>
                    </a:rPr>
                    <a:t>、人才、技术、资本等要素，产生规模效应，实现职业教育和产业的集约发展。</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6" name="TextBox 38"/>
                <p:cNvSpPr txBox="1"/>
                <p:nvPr/>
              </p:nvSpPr>
              <p:spPr>
                <a:xfrm>
                  <a:off x="5291834" y="5294561"/>
                  <a:ext cx="2867309" cy="1040135"/>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职业教育：中</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高</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应本贯通式发展，现代学徒制，校中厂，厂中校；</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产业</a:t>
                  </a:r>
                  <a:r>
                    <a:rPr lang="zh-CN" altLang="en-US" sz="1200" dirty="0" smtClean="0">
                      <a:solidFill>
                        <a:prstClr val="black"/>
                      </a:solidFill>
                      <a:latin typeface="微软雅黑" panose="020B0503020204020204" pitchFamily="34" charset="-122"/>
                      <a:ea typeface="微软雅黑" panose="020B0503020204020204" pitchFamily="34" charset="-122"/>
                    </a:rPr>
                    <a:t>发展：</a:t>
                  </a:r>
                  <a:r>
                    <a:rPr lang="zh-CN" altLang="en-US" sz="1200" dirty="0">
                      <a:solidFill>
                        <a:prstClr val="black"/>
                      </a:solidFill>
                      <a:latin typeface="微软雅黑" panose="020B0503020204020204" pitchFamily="34" charset="-122"/>
                      <a:ea typeface="微软雅黑" panose="020B0503020204020204" pitchFamily="34" charset="-122"/>
                    </a:rPr>
                    <a:t>职业教育贯穿产业发展全</a:t>
                  </a:r>
                  <a:r>
                    <a:rPr lang="zh-CN" altLang="en-US" sz="1200" dirty="0" smtClean="0">
                      <a:solidFill>
                        <a:prstClr val="black"/>
                      </a:solidFill>
                      <a:latin typeface="微软雅黑" panose="020B0503020204020204" pitchFamily="34" charset="-122"/>
                      <a:ea typeface="微软雅黑" panose="020B0503020204020204" pitchFamily="34" charset="-122"/>
                    </a:rPr>
                    <a:t>链条</a:t>
                  </a:r>
                  <a:r>
                    <a:rPr lang="zh-CN" altLang="en-US" sz="1200" dirty="0">
                      <a:solidFill>
                        <a:prstClr val="black"/>
                      </a:solidFill>
                      <a:latin typeface="微软雅黑" panose="020B0503020204020204" pitchFamily="34" charset="-122"/>
                      <a:ea typeface="微软雅黑" panose="020B0503020204020204" pitchFamily="34" charset="-122"/>
                    </a:rPr>
                    <a:t>。</a:t>
                  </a:r>
                </a:p>
              </p:txBody>
            </p:sp>
            <p:sp>
              <p:nvSpPr>
                <p:cNvPr id="37" name="KSO_Shape"/>
                <p:cNvSpPr/>
                <p:nvPr/>
              </p:nvSpPr>
              <p:spPr>
                <a:xfrm>
                  <a:off x="4626315" y="4576024"/>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38" name="直接箭头连接符 37"/>
                <p:cNvCxnSpPr>
                  <a:endCxn id="46" idx="1"/>
                </p:cNvCxnSpPr>
                <p:nvPr/>
              </p:nvCxnSpPr>
              <p:spPr>
                <a:xfrm flipV="1">
                  <a:off x="8262731" y="4529308"/>
                  <a:ext cx="566358" cy="1183142"/>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sp>
          <p:nvSpPr>
            <p:cNvPr id="4" name="矩形 3"/>
            <p:cNvSpPr/>
            <p:nvPr/>
          </p:nvSpPr>
          <p:spPr>
            <a:xfrm>
              <a:off x="1034912" y="1656728"/>
              <a:ext cx="10244423"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a:ea typeface="微软雅黑" panose="020B0503020204020204" pitchFamily="34" charset="-122"/>
                  <a:cs typeface="Times New Roman" panose="02020603050405020304" pitchFamily="18" charset="0"/>
                </a:rPr>
                <a:t>习近平总书记在</a:t>
              </a:r>
              <a:r>
                <a:rPr lang="zh-CN" altLang="zh-CN" b="1" dirty="0">
                  <a:ea typeface="微软雅黑" panose="020B0503020204020204" pitchFamily="34" charset="-122"/>
                  <a:cs typeface="Times New Roman" panose="02020603050405020304" pitchFamily="18" charset="0"/>
                </a:rPr>
                <a:t>十九大报告</a:t>
              </a:r>
              <a:r>
                <a:rPr lang="zh-CN" altLang="zh-CN" dirty="0">
                  <a:ea typeface="微软雅黑" panose="020B0503020204020204" pitchFamily="34" charset="-122"/>
                  <a:cs typeface="Times New Roman" panose="02020603050405020304" pitchFamily="18" charset="0"/>
                </a:rPr>
                <a:t>中</a:t>
              </a:r>
              <a:r>
                <a:rPr lang="zh-CN" altLang="zh-CN" dirty="0" smtClean="0">
                  <a:ea typeface="微软雅黑" panose="020B0503020204020204" pitchFamily="34" charset="-122"/>
                  <a:cs typeface="Times New Roman" panose="02020603050405020304" pitchFamily="18" charset="0"/>
                </a:rPr>
                <a:t>提出</a:t>
              </a:r>
              <a:r>
                <a:rPr lang="zh-CN" altLang="en-US" dirty="0" smtClean="0">
                  <a:ea typeface="微软雅黑" panose="020B0503020204020204" pitchFamily="34" charset="-122"/>
                  <a:cs typeface="Times New Roman" panose="02020603050405020304" pitchFamily="18" charset="0"/>
                </a:rPr>
                <a:t>：</a:t>
              </a:r>
              <a:r>
                <a:rPr lang="zh-CN" altLang="zh-CN" dirty="0" smtClean="0">
                  <a:ea typeface="微软雅黑" panose="020B0503020204020204" pitchFamily="34" charset="-122"/>
                  <a:cs typeface="Times New Roman" panose="02020603050405020304" pitchFamily="18" charset="0"/>
                </a:rPr>
                <a:t>要</a:t>
              </a:r>
              <a:r>
                <a:rPr lang="zh-CN" altLang="zh-CN" dirty="0">
                  <a:ea typeface="微软雅黑" panose="020B0503020204020204" pitchFamily="34" charset="-122"/>
                  <a:cs typeface="Times New Roman" panose="02020603050405020304" pitchFamily="18" charset="0"/>
                </a:rPr>
                <a:t>完善职业教育和培训体系，深化产教融合、校企合作</a:t>
              </a:r>
              <a:r>
                <a:rPr lang="zh-CN" altLang="zh-CN" dirty="0" smtClean="0">
                  <a:ea typeface="微软雅黑" panose="020B0503020204020204" pitchFamily="34" charset="-122"/>
                  <a:cs typeface="Times New Roman" panose="02020603050405020304" pitchFamily="18" charset="0"/>
                </a:rPr>
                <a:t>。</a:t>
              </a:r>
              <a:endParaRPr lang="en-US" altLang="zh-CN" dirty="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dirty="0" smtClean="0">
                  <a:ea typeface="微软雅黑" panose="020B0503020204020204" pitchFamily="34" charset="-122"/>
                  <a:cs typeface="Times New Roman" panose="02020603050405020304" pitchFamily="18" charset="0"/>
                </a:rPr>
                <a:t>国务院办公厅</a:t>
              </a:r>
              <a:r>
                <a:rPr lang="zh-CN" altLang="zh-CN" dirty="0">
                  <a:ea typeface="微软雅黑" panose="020B0503020204020204" pitchFamily="34" charset="-122"/>
                  <a:cs typeface="Times New Roman" panose="02020603050405020304" pitchFamily="18" charset="0"/>
                </a:rPr>
                <a:t>《关于深化产教融合的若干意见》和教育部、发改委、工信部、财政部、人社部、国税总局《职业学校校企合作促进办法》相继出台。</a:t>
              </a:r>
              <a:endParaRPr lang="zh-CN" altLang="en-US" dirty="0"/>
            </a:p>
          </p:txBody>
        </p:sp>
      </p:grpSp>
      <p:sp>
        <p:nvSpPr>
          <p:cNvPr id="48" name="TextBox 47"/>
          <p:cNvSpPr txBox="1"/>
          <p:nvPr/>
        </p:nvSpPr>
        <p:spPr>
          <a:xfrm>
            <a:off x="-189338" y="623184"/>
            <a:ext cx="2773044" cy="507831"/>
          </a:xfrm>
          <a:prstGeom prst="rect">
            <a:avLst/>
          </a:prstGeom>
          <a:noFill/>
        </p:spPr>
        <p:txBody>
          <a:bodyPr wrap="square" rtlCol="0">
            <a:spAutoFit/>
          </a:bodyPr>
          <a:lstStyle/>
          <a:p>
            <a:pPr indent="355600">
              <a:lnSpc>
                <a:spcPct val="150000"/>
              </a:lnSpc>
              <a:defRPr/>
            </a:pPr>
            <a:r>
              <a:rPr lang="en-US" altLang="zh-CN" b="1" dirty="0" smtClean="0">
                <a:solidFill>
                  <a:srgbClr val="C00000"/>
                </a:solidFill>
                <a:latin typeface="微软雅黑" pitchFamily="34" charset="-122"/>
                <a:ea typeface="微软雅黑" pitchFamily="34" charset="-122"/>
                <a:sym typeface="微软雅黑" panose="020B0503020204020204" pitchFamily="34" charset="-122"/>
              </a:rPr>
              <a:t>3. </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产</a:t>
            </a:r>
            <a:r>
              <a:rPr lang="zh-CN" altLang="en-US" b="1" dirty="0">
                <a:solidFill>
                  <a:srgbClr val="C00000"/>
                </a:solidFill>
                <a:latin typeface="微软雅黑" pitchFamily="34" charset="-122"/>
                <a:ea typeface="微软雅黑" pitchFamily="34" charset="-122"/>
                <a:sym typeface="微软雅黑" panose="020B0503020204020204" pitchFamily="34" charset="-122"/>
              </a:rPr>
              <a:t>教</a:t>
            </a:r>
            <a:r>
              <a:rPr lang="zh-CN" altLang="en-US" b="1" dirty="0" smtClean="0">
                <a:solidFill>
                  <a:srgbClr val="C00000"/>
                </a:solidFill>
                <a:latin typeface="微软雅黑" pitchFamily="34" charset="-122"/>
                <a:ea typeface="微软雅黑" pitchFamily="34" charset="-122"/>
                <a:sym typeface="微软雅黑" panose="020B0503020204020204" pitchFamily="34" charset="-122"/>
              </a:rPr>
              <a:t>融合的新需要</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95551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06</a:t>
            </a:r>
            <a:endParaRPr lang="zh-CN" altLang="en-US" sz="1600" b="1" dirty="0">
              <a:solidFill>
                <a:prstClr val="white"/>
              </a:solidFill>
            </a:endParaRPr>
          </a:p>
        </p:txBody>
      </p:sp>
      <p:cxnSp>
        <p:nvCxnSpPr>
          <p:cNvPr id="32" name="直接连接符 31"/>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996629" y="1730418"/>
            <a:ext cx="49840" cy="4002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zh-CN" altLang="en-US"/>
          </a:p>
        </p:txBody>
      </p:sp>
      <p:sp>
        <p:nvSpPr>
          <p:cNvPr id="17" name="TextBox 16"/>
          <p:cNvSpPr txBox="1"/>
          <p:nvPr/>
        </p:nvSpPr>
        <p:spPr>
          <a:xfrm>
            <a:off x="1870660" y="1473585"/>
            <a:ext cx="7960173" cy="2120902"/>
          </a:xfrm>
          <a:prstGeom prst="rect">
            <a:avLst/>
          </a:prstGeom>
          <a:noFill/>
          <a:ln cmpd="sng">
            <a:solidFill>
              <a:schemeClr val="tx1"/>
            </a:solidFill>
          </a:ln>
        </p:spPr>
        <p:txBody>
          <a:bodyPr wrap="square" rtlCol="0">
            <a:spAutoFit/>
          </a:bodyPr>
          <a:lstStyle/>
          <a:p>
            <a:pPr>
              <a:lnSpc>
                <a:spcPct val="150000"/>
              </a:lnSpc>
            </a:pP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sym typeface="微软雅黑" panose="020B0503020204020204" pitchFamily="34" charset="-122"/>
              </a:rPr>
              <a:t>(1) </a:t>
            </a:r>
            <a:r>
              <a:rPr lang="zh-CN" altLang="en-US" dirty="0" smtClean="0">
                <a:latin typeface="微软雅黑" pitchFamily="34" charset="-122"/>
                <a:ea typeface="微软雅黑" pitchFamily="34" charset="-122"/>
              </a:rPr>
              <a:t>科学规范的学校内部教学质量监控体系没有完全建立；</a:t>
            </a:r>
            <a:endParaRPr lang="en-US" altLang="zh-CN" dirty="0" smtClean="0">
              <a:latin typeface="微软雅黑" pitchFamily="34" charset="-122"/>
              <a:ea typeface="微软雅黑" pitchFamily="34" charset="-122"/>
            </a:endParaRPr>
          </a:p>
          <a:p>
            <a:pPr>
              <a:lnSpc>
                <a:spcPct val="150000"/>
              </a:lnSpc>
            </a:pPr>
            <a:r>
              <a:rPr lang="en-US" altLang="zh-CN" dirty="0" smtClean="0">
                <a:latin typeface="微软雅黑" pitchFamily="34" charset="-122"/>
                <a:ea typeface="微软雅黑" pitchFamily="34" charset="-122"/>
                <a:sym typeface="微软雅黑" panose="020B0503020204020204" pitchFamily="34" charset="-122"/>
              </a:rPr>
              <a:t>     (2)</a:t>
            </a:r>
            <a:r>
              <a:rPr lang="zh-CN" altLang="en-US" dirty="0" smtClean="0">
                <a:latin typeface="微软雅黑" pitchFamily="34" charset="-122"/>
                <a:ea typeface="微软雅黑" pitchFamily="34" charset="-122"/>
              </a:rPr>
              <a:t>适合新时期教学工作需要的教学质量管理制度有待完善</a:t>
            </a:r>
            <a:r>
              <a:rPr lang="zh-CN" altLang="en-US" dirty="0" smtClean="0">
                <a:latin typeface="微软雅黑" pitchFamily="34" charset="-122"/>
                <a:ea typeface="微软雅黑" pitchFamily="34" charset="-122"/>
                <a:sym typeface="微软雅黑" panose="020B0503020204020204" pitchFamily="34" charset="-122"/>
              </a:rPr>
              <a:t>；</a:t>
            </a:r>
            <a:endParaRPr lang="en-US" altLang="zh-CN" dirty="0" smtClean="0">
              <a:latin typeface="微软雅黑" pitchFamily="34" charset="-122"/>
              <a:ea typeface="微软雅黑" pitchFamily="34" charset="-122"/>
              <a:sym typeface="微软雅黑" panose="020B0503020204020204" pitchFamily="34" charset="-122"/>
            </a:endParaRPr>
          </a:p>
          <a:p>
            <a:pPr>
              <a:lnSpc>
                <a:spcPct val="150000"/>
              </a:lnSpc>
            </a:pPr>
            <a:r>
              <a:rPr lang="en-US" altLang="zh-CN" dirty="0" smtClean="0">
                <a:latin typeface="微软雅黑" pitchFamily="34" charset="-122"/>
                <a:ea typeface="微软雅黑" pitchFamily="34" charset="-122"/>
                <a:sym typeface="微软雅黑" panose="020B0503020204020204" pitchFamily="34" charset="-122"/>
              </a:rPr>
              <a:t>     (3) </a:t>
            </a:r>
            <a:r>
              <a:rPr lang="zh-CN" altLang="en-US" dirty="0" smtClean="0">
                <a:latin typeface="微软雅黑" pitchFamily="34" charset="-122"/>
                <a:ea typeface="微软雅黑" pitchFamily="34" charset="-122"/>
              </a:rPr>
              <a:t>中职学校的教学质量信息反馈体系、教学督导体系、教学评价体系还需要进一步研究</a:t>
            </a:r>
            <a:r>
              <a:rPr lang="zh-CN" altLang="en-US" dirty="0" smtClean="0">
                <a:latin typeface="微软雅黑" pitchFamily="34" charset="-122"/>
                <a:ea typeface="微软雅黑" pitchFamily="34" charset="-122"/>
                <a:sym typeface="微软雅黑" panose="020B0503020204020204" pitchFamily="34" charset="-122"/>
              </a:rPr>
              <a:t>；</a:t>
            </a:r>
            <a:endParaRPr lang="en-US" altLang="zh-CN" dirty="0" smtClean="0">
              <a:latin typeface="微软雅黑" pitchFamily="34" charset="-122"/>
              <a:ea typeface="微软雅黑" pitchFamily="34" charset="-122"/>
              <a:sym typeface="微软雅黑" panose="020B0503020204020204" pitchFamily="34" charset="-122"/>
            </a:endParaRPr>
          </a:p>
          <a:p>
            <a:pPr>
              <a:lnSpc>
                <a:spcPct val="150000"/>
              </a:lnSpc>
            </a:pPr>
            <a:r>
              <a:rPr lang="en-US" altLang="zh-CN" dirty="0" smtClean="0">
                <a:latin typeface="微软雅黑" pitchFamily="34" charset="-122"/>
                <a:ea typeface="微软雅黑" pitchFamily="34" charset="-122"/>
                <a:sym typeface="微软雅黑" panose="020B0503020204020204" pitchFamily="34" charset="-122"/>
              </a:rPr>
              <a:t>     (4)  </a:t>
            </a:r>
            <a:r>
              <a:rPr lang="zh-CN" altLang="en-US" dirty="0" smtClean="0">
                <a:latin typeface="微软雅黑" pitchFamily="34" charset="-122"/>
                <a:ea typeface="微软雅黑" pitchFamily="34" charset="-122"/>
                <a:sym typeface="微软雅黑" panose="020B0503020204020204" pitchFamily="34" charset="-122"/>
              </a:rPr>
              <a:t>学生综合素质逐渐下滑。</a:t>
            </a:r>
            <a:endParaRPr lang="zh-CN" altLang="en-US" dirty="0">
              <a:latin typeface="微软雅黑" pitchFamily="34" charset="-122"/>
              <a:ea typeface="微软雅黑" pitchFamily="34" charset="-122"/>
            </a:endParaRPr>
          </a:p>
        </p:txBody>
      </p:sp>
      <p:grpSp>
        <p:nvGrpSpPr>
          <p:cNvPr id="20" name="组合 19"/>
          <p:cNvGrpSpPr/>
          <p:nvPr/>
        </p:nvGrpSpPr>
        <p:grpSpPr>
          <a:xfrm>
            <a:off x="1775257" y="3980260"/>
            <a:ext cx="2001184" cy="1772714"/>
            <a:chOff x="755578" y="1801318"/>
            <a:chExt cx="1835718" cy="1712445"/>
          </a:xfrm>
        </p:grpSpPr>
        <p:sp>
          <p:nvSpPr>
            <p:cNvPr id="38" name="TextBox 37"/>
            <p:cNvSpPr txBox="1"/>
            <p:nvPr/>
          </p:nvSpPr>
          <p:spPr>
            <a:xfrm>
              <a:off x="755578" y="2190324"/>
              <a:ext cx="1835718" cy="1323439"/>
            </a:xfrm>
            <a:prstGeom prst="rect">
              <a:avLst/>
            </a:prstGeom>
            <a:noFill/>
            <a:ln>
              <a:solidFill>
                <a:srgbClr val="0070C0"/>
              </a:solidFill>
            </a:ln>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系统</a:t>
              </a:r>
              <a:r>
                <a:rPr lang="zh-CN" altLang="en-US" sz="1600" dirty="0">
                  <a:latin typeface="微软雅黑" panose="020B0503020204020204" pitchFamily="34" charset="-122"/>
                  <a:ea typeface="微软雅黑" panose="020B0503020204020204" pitchFamily="34" charset="-122"/>
                </a:rPr>
                <a:t>众多，各自为政，需要实现数据的互联互通，将学校有用的数据统一</a:t>
              </a:r>
              <a:r>
                <a:rPr lang="zh-CN" altLang="en-US" sz="1600" dirty="0" smtClean="0">
                  <a:latin typeface="微软雅黑" panose="020B0503020204020204" pitchFamily="34" charset="-122"/>
                  <a:ea typeface="微软雅黑" panose="020B0503020204020204" pitchFamily="34" charset="-122"/>
                </a:rPr>
                <a:t>管理</a:t>
              </a:r>
              <a:r>
                <a:rPr lang="zh-CN" altLang="en-US"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39" name="TextBox 38"/>
            <p:cNvSpPr txBox="1"/>
            <p:nvPr/>
          </p:nvSpPr>
          <p:spPr>
            <a:xfrm>
              <a:off x="866482" y="1801318"/>
              <a:ext cx="1613908" cy="369332"/>
            </a:xfrm>
            <a:prstGeom prst="rect">
              <a:avLst/>
            </a:prstGeom>
            <a:noFill/>
          </p:spPr>
          <p:txBody>
            <a:bodyPr wrap="square" rtlCol="0">
              <a:spAutoFit/>
            </a:bodyPr>
            <a:lstStyle/>
            <a:p>
              <a:r>
                <a:rPr lang="zh-CN" altLang="en-US" b="1" dirty="0">
                  <a:solidFill>
                    <a:schemeClr val="tx2">
                      <a:lumMod val="60000"/>
                      <a:lumOff val="40000"/>
                    </a:schemeClr>
                  </a:solidFill>
                  <a:latin typeface="微软雅黑" panose="020B0503020204020204" pitchFamily="34" charset="-122"/>
                  <a:ea typeface="微软雅黑" panose="020B0503020204020204" pitchFamily="34" charset="-122"/>
                </a:rPr>
                <a:t>存在信息孤岛</a:t>
              </a:r>
              <a:endParaRPr lang="en-US" altLang="zh-CN" b="1" dirty="0">
                <a:solidFill>
                  <a:schemeClr val="tx2">
                    <a:lumMod val="60000"/>
                    <a:lumOff val="40000"/>
                  </a:schemeClr>
                </a:solidFill>
                <a:latin typeface="微软雅黑" panose="020B0503020204020204" pitchFamily="34" charset="-122"/>
                <a:ea typeface="微软雅黑" panose="020B0503020204020204" pitchFamily="34" charset="-122"/>
              </a:endParaRPr>
            </a:p>
          </p:txBody>
        </p:sp>
      </p:grpSp>
      <p:sp>
        <p:nvSpPr>
          <p:cNvPr id="21" name="TextBox 20"/>
          <p:cNvSpPr txBox="1"/>
          <p:nvPr/>
        </p:nvSpPr>
        <p:spPr>
          <a:xfrm>
            <a:off x="8231845" y="4361228"/>
            <a:ext cx="1726971" cy="1370017"/>
          </a:xfrm>
          <a:prstGeom prst="rect">
            <a:avLst/>
          </a:prstGeom>
          <a:noFill/>
          <a:ln cmpd="sng">
            <a:solidFill>
              <a:srgbClr val="00B0F0"/>
            </a:solidFill>
          </a:ln>
        </p:spPr>
        <p:txBody>
          <a:bodyPr wrap="square" rtlCol="0">
            <a:spAutoFit/>
          </a:bodyPr>
          <a:lstStyle/>
          <a:p>
            <a:pPr algn="just"/>
            <a:r>
              <a:rPr lang="zh-CN" altLang="en-US" sz="1100" dirty="0">
                <a:latin typeface="微软雅黑" panose="020B0503020204020204" pitchFamily="34" charset="-122"/>
                <a:ea typeface="微软雅黑" panose="020B0503020204020204" pitchFamily="34" charset="-122"/>
              </a:rPr>
              <a:t> </a:t>
            </a:r>
            <a:r>
              <a:rPr lang="zh-CN" altLang="en-US" sz="1100" dirty="0" smtClean="0">
                <a:latin typeface="微软雅黑" pitchFamily="34" charset="-122"/>
                <a:ea typeface="微软雅黑" pitchFamily="34" charset="-122"/>
              </a:rPr>
              <a:t> </a:t>
            </a:r>
            <a:r>
              <a:rPr lang="zh-CN" altLang="en-US" sz="1600" dirty="0">
                <a:latin typeface="微软雅黑" panose="020B0503020204020204" pitchFamily="34" charset="-122"/>
                <a:ea typeface="微软雅黑" panose="020B0503020204020204" pitchFamily="34" charset="-122"/>
              </a:rPr>
              <a:t>需要将科学的现代质量管理理念引入学校管理体系，实现诊改提升</a:t>
            </a:r>
            <a:r>
              <a:rPr lang="zh-CN" altLang="en-US" sz="1400" dirty="0" smtClean="0">
                <a:latin typeface="微软雅黑" panose="020B0503020204020204" pitchFamily="34" charset="-122"/>
                <a:ea typeface="微软雅黑" panose="020B0503020204020204" pitchFamily="34" charset="-122"/>
              </a:rPr>
              <a:t>。</a:t>
            </a:r>
            <a:endParaRPr lang="zh-CN" altLang="en-US" sz="1100" dirty="0">
              <a:latin typeface="微软雅黑" pitchFamily="34" charset="-122"/>
              <a:ea typeface="微软雅黑" pitchFamily="34" charset="-122"/>
            </a:endParaRPr>
          </a:p>
        </p:txBody>
      </p:sp>
      <p:sp>
        <p:nvSpPr>
          <p:cNvPr id="22" name="TextBox 21"/>
          <p:cNvSpPr txBox="1"/>
          <p:nvPr/>
        </p:nvSpPr>
        <p:spPr>
          <a:xfrm>
            <a:off x="8231845" y="3952448"/>
            <a:ext cx="1956109" cy="382331"/>
          </a:xfrm>
          <a:prstGeom prst="rect">
            <a:avLst/>
          </a:prstGeom>
          <a:noFill/>
        </p:spPr>
        <p:txBody>
          <a:bodyPr wrap="square" rtlCol="0">
            <a:spAutoFit/>
          </a:bodyPr>
          <a:lstStyle/>
          <a:p>
            <a:r>
              <a:rPr lang="zh-CN" altLang="en-US" b="1" dirty="0" smtClean="0">
                <a:solidFill>
                  <a:schemeClr val="tx2">
                    <a:lumMod val="60000"/>
                    <a:lumOff val="40000"/>
                  </a:schemeClr>
                </a:solidFill>
                <a:latin typeface="微软雅黑" panose="020B0503020204020204" pitchFamily="34" charset="-122"/>
                <a:ea typeface="微软雅黑" panose="020B0503020204020204" pitchFamily="34" charset="-122"/>
              </a:rPr>
              <a:t>  质量理念落后</a:t>
            </a:r>
            <a:endParaRPr lang="en-US" altLang="zh-CN" b="1" dirty="0">
              <a:solidFill>
                <a:schemeClr val="tx2">
                  <a:lumMod val="60000"/>
                  <a:lumOff val="40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3894507" y="3952449"/>
            <a:ext cx="2354959" cy="1762532"/>
            <a:chOff x="2630852" y="1811155"/>
            <a:chExt cx="2160242" cy="1702609"/>
          </a:xfrm>
        </p:grpSpPr>
        <p:sp>
          <p:nvSpPr>
            <p:cNvPr id="35" name="TextBox 34"/>
            <p:cNvSpPr txBox="1"/>
            <p:nvPr/>
          </p:nvSpPr>
          <p:spPr>
            <a:xfrm>
              <a:off x="2630852" y="2190325"/>
              <a:ext cx="2160241" cy="1323439"/>
            </a:xfrm>
            <a:prstGeom prst="rect">
              <a:avLst/>
            </a:prstGeom>
            <a:noFill/>
            <a:ln cmpd="sng">
              <a:solidFill>
                <a:schemeClr val="tx2">
                  <a:lumMod val="60000"/>
                  <a:lumOff val="40000"/>
                </a:schemeClr>
              </a:solidFill>
            </a:ln>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数据</a:t>
              </a:r>
              <a:r>
                <a:rPr lang="zh-CN" altLang="en-US" sz="1600" dirty="0">
                  <a:latin typeface="微软雅黑" panose="020B0503020204020204" pitchFamily="34" charset="-122"/>
                  <a:ea typeface="微软雅黑" panose="020B0503020204020204" pitchFamily="34" charset="-122"/>
                </a:rPr>
                <a:t>分散问题较难暴露，需要</a:t>
              </a:r>
              <a:r>
                <a:rPr lang="zh-CN" altLang="zh-CN" sz="1600" dirty="0">
                  <a:latin typeface="微软雅黑" panose="020B0503020204020204" pitchFamily="34" charset="-122"/>
                  <a:ea typeface="微软雅黑" panose="020B0503020204020204" pitchFamily="34" charset="-122"/>
                </a:rPr>
                <a:t>常态化、网络化、全</a:t>
              </a:r>
              <a:r>
                <a:rPr lang="zh-CN" altLang="zh-CN" sz="1600" dirty="0" smtClean="0">
                  <a:latin typeface="微软雅黑" panose="020B0503020204020204" pitchFamily="34" charset="-122"/>
                  <a:ea typeface="微软雅黑" panose="020B0503020204020204" pitchFamily="34" charset="-122"/>
                </a:rPr>
                <a:t>覆盖质量</a:t>
              </a:r>
              <a:r>
                <a:rPr lang="zh-CN" altLang="zh-CN" sz="1600" dirty="0">
                  <a:latin typeface="微软雅黑" panose="020B0503020204020204" pitchFamily="34" charset="-122"/>
                  <a:ea typeface="微软雅黑" panose="020B0503020204020204" pitchFamily="34" charset="-122"/>
                </a:rPr>
                <a:t>数据分析平台</a:t>
              </a:r>
              <a:r>
                <a:rPr lang="zh-CN" altLang="en-US" sz="1600" dirty="0">
                  <a:latin typeface="微软雅黑" panose="020B0503020204020204" pitchFamily="34" charset="-122"/>
                  <a:ea typeface="微软雅黑" panose="020B0503020204020204" pitchFamily="34" charset="-122"/>
                </a:rPr>
                <a:t>，及时发现问题。</a:t>
              </a:r>
            </a:p>
          </p:txBody>
        </p:sp>
        <p:sp>
          <p:nvSpPr>
            <p:cNvPr id="36" name="TextBox 35"/>
            <p:cNvSpPr txBox="1"/>
            <p:nvPr/>
          </p:nvSpPr>
          <p:spPr>
            <a:xfrm>
              <a:off x="2750298" y="1811155"/>
              <a:ext cx="2040796" cy="369332"/>
            </a:xfrm>
            <a:prstGeom prst="rect">
              <a:avLst/>
            </a:prstGeom>
            <a:noFill/>
          </p:spPr>
          <p:txBody>
            <a:bodyPr wrap="square" rtlCol="0">
              <a:spAutoFit/>
            </a:bodyPr>
            <a:lstStyle/>
            <a:p>
              <a:r>
                <a:rPr lang="zh-CN" altLang="en-US" b="1" dirty="0" smtClean="0">
                  <a:solidFill>
                    <a:schemeClr val="tx2">
                      <a:lumMod val="60000"/>
                      <a:lumOff val="40000"/>
                    </a:schemeClr>
                  </a:solidFill>
                  <a:latin typeface="微软雅黑" panose="020B0503020204020204" pitchFamily="34" charset="-122"/>
                  <a:ea typeface="微软雅黑" panose="020B0503020204020204" pitchFamily="34" charset="-122"/>
                </a:rPr>
                <a:t>   数据提供不准</a:t>
              </a:r>
              <a:endParaRPr lang="en-US" altLang="zh-CN" b="1" dirty="0">
                <a:solidFill>
                  <a:schemeClr val="tx2">
                    <a:lumMod val="60000"/>
                    <a:lumOff val="40000"/>
                  </a:schemeClr>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375858" y="3952449"/>
            <a:ext cx="1733324" cy="1778799"/>
            <a:chOff x="4800976" y="1846755"/>
            <a:chExt cx="1590006" cy="1718323"/>
          </a:xfrm>
        </p:grpSpPr>
        <p:sp>
          <p:nvSpPr>
            <p:cNvPr id="31" name="TextBox 30"/>
            <p:cNvSpPr txBox="1"/>
            <p:nvPr/>
          </p:nvSpPr>
          <p:spPr>
            <a:xfrm>
              <a:off x="4800976" y="2241639"/>
              <a:ext cx="1590006" cy="1323439"/>
            </a:xfrm>
            <a:prstGeom prst="rect">
              <a:avLst/>
            </a:prstGeom>
            <a:noFill/>
            <a:ln cmpd="sng">
              <a:solidFill>
                <a:srgbClr val="00B0F0"/>
              </a:solidFill>
            </a:ln>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不能很好的量化管理、部分报告流于形式，对决策作用不大</a:t>
              </a:r>
              <a:r>
                <a:rPr lang="zh-CN" altLang="en-US" sz="16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33" name="TextBox 32"/>
            <p:cNvSpPr txBox="1"/>
            <p:nvPr/>
          </p:nvSpPr>
          <p:spPr>
            <a:xfrm>
              <a:off x="4825990" y="1846755"/>
              <a:ext cx="1564992" cy="369332"/>
            </a:xfrm>
            <a:prstGeom prst="rect">
              <a:avLst/>
            </a:prstGeom>
            <a:noFill/>
          </p:spPr>
          <p:txBody>
            <a:bodyPr wrap="square" rtlCol="0">
              <a:spAutoFit/>
            </a:bodyPr>
            <a:lstStyle/>
            <a:p>
              <a:r>
                <a:rPr lang="zh-CN" altLang="en-US" b="1" dirty="0" smtClean="0">
                  <a:solidFill>
                    <a:schemeClr val="tx2">
                      <a:lumMod val="60000"/>
                      <a:lumOff val="40000"/>
                    </a:schemeClr>
                  </a:solidFill>
                  <a:latin typeface="微软雅黑" panose="020B0503020204020204" pitchFamily="34" charset="-122"/>
                  <a:ea typeface="微软雅黑" panose="020B0503020204020204" pitchFamily="34" charset="-122"/>
                </a:rPr>
                <a:t>难为领导决策</a:t>
              </a:r>
              <a:endParaRPr lang="en-US" altLang="zh-CN" b="1" dirty="0">
                <a:solidFill>
                  <a:schemeClr val="tx2">
                    <a:lumMod val="60000"/>
                    <a:lumOff val="40000"/>
                  </a:schemeClr>
                </a:solidFill>
                <a:latin typeface="微软雅黑" panose="020B0503020204020204" pitchFamily="34" charset="-122"/>
                <a:ea typeface="微软雅黑" panose="020B0503020204020204" pitchFamily="34" charset="-122"/>
              </a:endParaRPr>
            </a:p>
          </p:txBody>
        </p:sp>
      </p:grpSp>
      <p:sp>
        <p:nvSpPr>
          <p:cNvPr id="23" name="MH_Other_5"/>
          <p:cNvSpPr>
            <a:spLocks noChangeArrowheads="1"/>
          </p:cNvSpPr>
          <p:nvPr>
            <p:custDataLst>
              <p:tags r:id="rId1"/>
            </p:custDataLst>
          </p:nvPr>
        </p:nvSpPr>
        <p:spPr bwMode="auto">
          <a:xfrm>
            <a:off x="208917" y="717349"/>
            <a:ext cx="3013785" cy="46468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（三）质量体系新问题</a:t>
            </a:r>
            <a:endParaRPr lang="zh-CN" altLang="en-US" sz="2000" b="1"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392704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07</a:t>
            </a:r>
            <a:endParaRPr lang="zh-CN" altLang="en-US" sz="1500" b="1" dirty="0">
              <a:solidFill>
                <a:prstClr val="white"/>
              </a:solidFill>
            </a:endParaRPr>
          </a:p>
        </p:txBody>
      </p:sp>
      <p:sp>
        <p:nvSpPr>
          <p:cNvPr id="51" name="MH_Other_5"/>
          <p:cNvSpPr>
            <a:spLocks noChangeArrowheads="1"/>
          </p:cNvSpPr>
          <p:nvPr>
            <p:custDataLst>
              <p:tags r:id="rId1"/>
            </p:custDataLst>
          </p:nvPr>
        </p:nvSpPr>
        <p:spPr bwMode="auto">
          <a:xfrm>
            <a:off x="228926" y="700900"/>
            <a:ext cx="2984174" cy="54803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（四） 学校发展新挑战</a:t>
            </a:r>
            <a:endParaRPr lang="zh-CN" altLang="en-US" sz="2000" b="1" dirty="0">
              <a:solidFill>
                <a:srgbClr val="FFFFFF"/>
              </a:solidFill>
              <a:latin typeface="微软雅黑" pitchFamily="34" charset="-122"/>
              <a:ea typeface="微软雅黑" pitchFamily="34" charset="-122"/>
            </a:endParaRPr>
          </a:p>
        </p:txBody>
      </p:sp>
      <p:cxnSp>
        <p:nvCxnSpPr>
          <p:cNvPr id="32" name="直接连接符 31"/>
          <p:cNvCxnSpPr/>
          <p:nvPr/>
        </p:nvCxnSpPr>
        <p:spPr>
          <a:xfrm>
            <a:off x="1768416" y="404813"/>
            <a:ext cx="9871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711201" y="1958271"/>
            <a:ext cx="10731498" cy="3312142"/>
            <a:chOff x="440888" y="1489348"/>
            <a:chExt cx="8245492" cy="2760118"/>
          </a:xfrm>
        </p:grpSpPr>
        <p:grpSp>
          <p:nvGrpSpPr>
            <p:cNvPr id="33" name="组合 32"/>
            <p:cNvGrpSpPr/>
            <p:nvPr/>
          </p:nvGrpSpPr>
          <p:grpSpPr>
            <a:xfrm>
              <a:off x="440888" y="1489348"/>
              <a:ext cx="3915088" cy="2760118"/>
              <a:chOff x="329584" y="1417340"/>
              <a:chExt cx="3915088" cy="2760118"/>
            </a:xfrm>
          </p:grpSpPr>
          <p:grpSp>
            <p:nvGrpSpPr>
              <p:cNvPr id="43" name="组合 29"/>
              <p:cNvGrpSpPr/>
              <p:nvPr/>
            </p:nvGrpSpPr>
            <p:grpSpPr>
              <a:xfrm>
                <a:off x="329584" y="1417340"/>
                <a:ext cx="3915088" cy="792236"/>
                <a:chOff x="329584" y="1417340"/>
                <a:chExt cx="3915088" cy="792236"/>
              </a:xfrm>
            </p:grpSpPr>
            <p:sp>
              <p:nvSpPr>
                <p:cNvPr id="52" name="MH_Text_1"/>
                <p:cNvSpPr>
                  <a:spLocks/>
                </p:cNvSpPr>
                <p:nvPr>
                  <p:custDataLst>
                    <p:tags r:id="rId12"/>
                  </p:custDataLst>
                </p:nvPr>
              </p:nvSpPr>
              <p:spPr bwMode="auto">
                <a:xfrm>
                  <a:off x="329584" y="1417340"/>
                  <a:ext cx="3151806" cy="792000"/>
                </a:xfrm>
                <a:custGeom>
                  <a:avLst/>
                  <a:gdLst>
                    <a:gd name="T0" fmla="*/ 0 w 3032344"/>
                    <a:gd name="T1" fmla="*/ 0 h 1104900"/>
                    <a:gd name="T2" fmla="*/ 6048903 w 3032344"/>
                    <a:gd name="T3" fmla="*/ 0 h 1104900"/>
                    <a:gd name="T4" fmla="*/ 5498247 w 3032344"/>
                    <a:gd name="T5" fmla="*/ 681347 h 1104900"/>
                    <a:gd name="T6" fmla="*/ 6049777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FA93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latin typeface="微软雅黑" pitchFamily="34" charset="-122"/>
                      <a:ea typeface="微软雅黑" pitchFamily="34" charset="-122"/>
                    </a:rPr>
                    <a:t>专业与产业脱节</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a:solidFill>
                        <a:srgbClr val="FFFFFF"/>
                      </a:solidFill>
                      <a:latin typeface="微软雅黑" pitchFamily="34" charset="-122"/>
                      <a:ea typeface="微软雅黑" pitchFamily="34" charset="-122"/>
                    </a:rPr>
                    <a:t>差异化特色没有形成</a:t>
                  </a:r>
                  <a:endParaRPr lang="da-DK" altLang="zh-CN" sz="2000" b="1" dirty="0">
                    <a:solidFill>
                      <a:srgbClr val="FFFFFF"/>
                    </a:solidFill>
                    <a:latin typeface="微软雅黑" pitchFamily="34" charset="-122"/>
                    <a:ea typeface="微软雅黑" pitchFamily="34" charset="-122"/>
                  </a:endParaRPr>
                </a:p>
              </p:txBody>
            </p:sp>
            <p:sp>
              <p:nvSpPr>
                <p:cNvPr id="53" name="MH_SubTitle_1"/>
                <p:cNvSpPr/>
                <p:nvPr>
                  <p:custDataLst>
                    <p:tags r:id="rId13"/>
                  </p:custDataLst>
                </p:nvPr>
              </p:nvSpPr>
              <p:spPr>
                <a:xfrm>
                  <a:off x="3164672" y="141757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30000"/>
                    </a:lnSpc>
                    <a:defRPr/>
                  </a:pPr>
                  <a:r>
                    <a:rPr lang="zh-CN" altLang="en-US" sz="2000" b="1" dirty="0">
                      <a:solidFill>
                        <a:srgbClr val="333333"/>
                      </a:solidFill>
                      <a:latin typeface="微软雅黑" pitchFamily="34" charset="-122"/>
                      <a:ea typeface="微软雅黑" pitchFamily="34" charset="-122"/>
                    </a:rPr>
                    <a:t>专业建设问题</a:t>
                  </a:r>
                </a:p>
              </p:txBody>
            </p:sp>
          </p:grpSp>
          <p:grpSp>
            <p:nvGrpSpPr>
              <p:cNvPr id="44" name="组合 30"/>
              <p:cNvGrpSpPr/>
              <p:nvPr/>
            </p:nvGrpSpPr>
            <p:grpSpPr>
              <a:xfrm>
                <a:off x="329584" y="2401161"/>
                <a:ext cx="3915088" cy="792000"/>
                <a:chOff x="329584" y="2353893"/>
                <a:chExt cx="3915088" cy="792000"/>
              </a:xfrm>
            </p:grpSpPr>
            <p:sp>
              <p:nvSpPr>
                <p:cNvPr id="49" name="MH_Text_3"/>
                <p:cNvSpPr>
                  <a:spLocks/>
                </p:cNvSpPr>
                <p:nvPr>
                  <p:custDataLst>
                    <p:tags r:id="rId10"/>
                  </p:custDataLst>
                </p:nvPr>
              </p:nvSpPr>
              <p:spPr bwMode="auto">
                <a:xfrm>
                  <a:off x="329584" y="2353893"/>
                  <a:ext cx="3151806"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80 h 1104900"/>
                    <a:gd name="T8" fmla="*/ 0 w 3032344"/>
                    <a:gd name="T9" fmla="*/ 1356280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A6F4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latin typeface="微软雅黑" pitchFamily="34" charset="-122"/>
                      <a:ea typeface="微软雅黑" pitchFamily="34" charset="-122"/>
                    </a:rPr>
                    <a:t>重硬件建设</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a:solidFill>
                        <a:srgbClr val="FFFFFF"/>
                      </a:solidFill>
                      <a:latin typeface="微软雅黑" pitchFamily="34" charset="-122"/>
                      <a:ea typeface="微软雅黑" pitchFamily="34" charset="-122"/>
                    </a:rPr>
                    <a:t>轻软</a:t>
                  </a:r>
                  <a:r>
                    <a:rPr lang="zh-CN" altLang="en-US" sz="2000" b="1" dirty="0" smtClean="0">
                      <a:solidFill>
                        <a:srgbClr val="FFFFFF"/>
                      </a:solidFill>
                      <a:latin typeface="微软雅黑" pitchFamily="34" charset="-122"/>
                      <a:ea typeface="微软雅黑" pitchFamily="34" charset="-122"/>
                    </a:rPr>
                    <a:t>件资源</a:t>
                  </a:r>
                  <a:r>
                    <a:rPr lang="zh-CN" altLang="en-US" sz="2000" b="1" dirty="0">
                      <a:solidFill>
                        <a:srgbClr val="FFFFFF"/>
                      </a:solidFill>
                      <a:latin typeface="微软雅黑" pitchFamily="34" charset="-122"/>
                      <a:ea typeface="微软雅黑" pitchFamily="34" charset="-122"/>
                    </a:rPr>
                    <a:t>建设</a:t>
                  </a:r>
                  <a:endParaRPr lang="da-DK" altLang="zh-CN" sz="2000" b="1" dirty="0">
                    <a:solidFill>
                      <a:srgbClr val="FFFFFF"/>
                    </a:solidFill>
                    <a:latin typeface="微软雅黑" pitchFamily="34" charset="-122"/>
                    <a:ea typeface="微软雅黑" pitchFamily="34" charset="-122"/>
                  </a:endParaRPr>
                </a:p>
              </p:txBody>
            </p:sp>
            <p:sp>
              <p:nvSpPr>
                <p:cNvPr id="50" name="MH_SubTitle_3"/>
                <p:cNvSpPr/>
                <p:nvPr>
                  <p:custDataLst>
                    <p:tags r:id="rId11"/>
                  </p:custDataLst>
                </p:nvPr>
              </p:nvSpPr>
              <p:spPr>
                <a:xfrm>
                  <a:off x="3164672" y="2353893"/>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defRPr/>
                  </a:pPr>
                  <a:r>
                    <a:rPr lang="zh-CN" altLang="en-US" sz="2000" b="1" dirty="0" smtClean="0">
                      <a:solidFill>
                        <a:srgbClr val="333333"/>
                      </a:solidFill>
                      <a:latin typeface="微软雅黑" pitchFamily="34" charset="-122"/>
                      <a:ea typeface="微软雅黑" pitchFamily="34" charset="-122"/>
                    </a:rPr>
                    <a:t>资源利用问题</a:t>
                  </a:r>
                  <a:endParaRPr lang="zh-CN" altLang="en-US" sz="2000" b="1" dirty="0">
                    <a:solidFill>
                      <a:srgbClr val="333333"/>
                    </a:solidFill>
                    <a:latin typeface="微软雅黑" pitchFamily="34" charset="-122"/>
                    <a:ea typeface="微软雅黑" pitchFamily="34" charset="-122"/>
                  </a:endParaRPr>
                </a:p>
              </p:txBody>
            </p:sp>
          </p:grpSp>
          <p:grpSp>
            <p:nvGrpSpPr>
              <p:cNvPr id="46" name="组合 31"/>
              <p:cNvGrpSpPr/>
              <p:nvPr/>
            </p:nvGrpSpPr>
            <p:grpSpPr>
              <a:xfrm>
                <a:off x="329584" y="3384746"/>
                <a:ext cx="3915088" cy="792712"/>
                <a:chOff x="329584" y="3361556"/>
                <a:chExt cx="3915088" cy="792712"/>
              </a:xfrm>
            </p:grpSpPr>
            <p:sp>
              <p:nvSpPr>
                <p:cNvPr id="47" name="MH_Text_5"/>
                <p:cNvSpPr>
                  <a:spLocks/>
                </p:cNvSpPr>
                <p:nvPr>
                  <p:custDataLst>
                    <p:tags r:id="rId8"/>
                  </p:custDataLst>
                </p:nvPr>
              </p:nvSpPr>
              <p:spPr bwMode="auto">
                <a:xfrm>
                  <a:off x="329584" y="3362268"/>
                  <a:ext cx="3151806"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74 h 1104900"/>
                    <a:gd name="T8" fmla="*/ 0 w 3032344"/>
                    <a:gd name="T9" fmla="*/ 1356274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latin typeface="微软雅黑" pitchFamily="34" charset="-122"/>
                      <a:ea typeface="微软雅黑" pitchFamily="34" charset="-122"/>
                    </a:rPr>
                    <a:t>师资力量薄弱</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a:solidFill>
                        <a:srgbClr val="FFFFFF"/>
                      </a:solidFill>
                      <a:latin typeface="微软雅黑" pitchFamily="34" charset="-122"/>
                      <a:ea typeface="微软雅黑" pitchFamily="34" charset="-122"/>
                    </a:rPr>
                    <a:t>培训提升滞后</a:t>
                  </a:r>
                  <a:endParaRPr lang="da-DK" altLang="zh-CN" sz="2000" b="1" dirty="0">
                    <a:solidFill>
                      <a:srgbClr val="FFFFFF"/>
                    </a:solidFill>
                    <a:latin typeface="微软雅黑" pitchFamily="34" charset="-122"/>
                    <a:ea typeface="微软雅黑" pitchFamily="34" charset="-122"/>
                  </a:endParaRPr>
                </a:p>
              </p:txBody>
            </p:sp>
            <p:sp>
              <p:nvSpPr>
                <p:cNvPr id="48" name="MH_SubTitle_5"/>
                <p:cNvSpPr/>
                <p:nvPr>
                  <p:custDataLst>
                    <p:tags r:id="rId9"/>
                  </p:custDataLst>
                </p:nvPr>
              </p:nvSpPr>
              <p:spPr>
                <a:xfrm>
                  <a:off x="3164672" y="336155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latin typeface="微软雅黑" pitchFamily="34" charset="-122"/>
                      <a:ea typeface="微软雅黑" pitchFamily="34" charset="-122"/>
                    </a:rPr>
                    <a:t>师资建设问题</a:t>
                  </a:r>
                </a:p>
              </p:txBody>
            </p:sp>
          </p:grpSp>
        </p:grpSp>
        <p:grpSp>
          <p:nvGrpSpPr>
            <p:cNvPr id="34" name="组合 26"/>
            <p:cNvGrpSpPr/>
            <p:nvPr/>
          </p:nvGrpSpPr>
          <p:grpSpPr>
            <a:xfrm>
              <a:off x="4788024" y="2425452"/>
              <a:ext cx="3898356" cy="792331"/>
              <a:chOff x="4932160" y="2713241"/>
              <a:chExt cx="3898356" cy="792331"/>
            </a:xfrm>
          </p:grpSpPr>
          <p:sp>
            <p:nvSpPr>
              <p:cNvPr id="41" name="MH_Text_2"/>
              <p:cNvSpPr>
                <a:spLocks/>
              </p:cNvSpPr>
              <p:nvPr>
                <p:custDataLst>
                  <p:tags r:id="rId6"/>
                </p:custDataLst>
              </p:nvPr>
            </p:nvSpPr>
            <p:spPr bwMode="auto">
              <a:xfrm flipH="1">
                <a:off x="5662615" y="2713572"/>
                <a:ext cx="3167901"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2AC4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latin typeface="微软雅黑" pitchFamily="34" charset="-122"/>
                    <a:ea typeface="微软雅黑" pitchFamily="34" charset="-122"/>
                  </a:rPr>
                  <a:t>课程体系不完备</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smtClean="0">
                    <a:solidFill>
                      <a:srgbClr val="FFFFFF"/>
                    </a:solidFill>
                    <a:latin typeface="微软雅黑" pitchFamily="34" charset="-122"/>
                    <a:ea typeface="微软雅黑" pitchFamily="34" charset="-122"/>
                  </a:rPr>
                  <a:t>创新能力培养不够</a:t>
                </a:r>
                <a:endParaRPr lang="da-DK" altLang="zh-CN" sz="2000" b="1" dirty="0">
                  <a:solidFill>
                    <a:srgbClr val="FFFFFF"/>
                  </a:solidFill>
                  <a:latin typeface="微软雅黑" pitchFamily="34" charset="-122"/>
                  <a:ea typeface="微软雅黑" pitchFamily="34" charset="-122"/>
                </a:endParaRPr>
              </a:p>
            </p:txBody>
          </p:sp>
          <p:sp>
            <p:nvSpPr>
              <p:cNvPr id="42" name="MH_SubTitle_2"/>
              <p:cNvSpPr/>
              <p:nvPr>
                <p:custDataLst>
                  <p:tags r:id="rId7"/>
                </p:custDataLst>
              </p:nvPr>
            </p:nvSpPr>
            <p:spPr>
              <a:xfrm flipH="1">
                <a:off x="4932160" y="2713241"/>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latin typeface="微软雅黑" pitchFamily="34" charset="-122"/>
                    <a:ea typeface="微软雅黑" pitchFamily="34" charset="-122"/>
                  </a:rPr>
                  <a:t>双创教育问题</a:t>
                </a:r>
              </a:p>
            </p:txBody>
          </p:sp>
        </p:grpSp>
        <p:grpSp>
          <p:nvGrpSpPr>
            <p:cNvPr id="35" name="组合 27"/>
            <p:cNvGrpSpPr/>
            <p:nvPr/>
          </p:nvGrpSpPr>
          <p:grpSpPr>
            <a:xfrm>
              <a:off x="4716016" y="3433564"/>
              <a:ext cx="3970364" cy="792144"/>
              <a:chOff x="4932160" y="3721596"/>
              <a:chExt cx="3970364" cy="792144"/>
            </a:xfrm>
          </p:grpSpPr>
          <p:sp>
            <p:nvSpPr>
              <p:cNvPr id="39" name="MH_Text_4"/>
              <p:cNvSpPr>
                <a:spLocks/>
              </p:cNvSpPr>
              <p:nvPr>
                <p:custDataLst>
                  <p:tags r:id="rId4"/>
                </p:custDataLst>
              </p:nvPr>
            </p:nvSpPr>
            <p:spPr bwMode="auto">
              <a:xfrm flipH="1">
                <a:off x="5662615" y="3721740"/>
                <a:ext cx="3239909"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latin typeface="微软雅黑" pitchFamily="34" charset="-122"/>
                    <a:ea typeface="微软雅黑" pitchFamily="34" charset="-122"/>
                  </a:rPr>
                  <a:t>服务能力较弱</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a:solidFill>
                      <a:srgbClr val="FFFFFF"/>
                    </a:solidFill>
                    <a:latin typeface="微软雅黑" pitchFamily="34" charset="-122"/>
                    <a:ea typeface="微软雅黑" pitchFamily="34" charset="-122"/>
                  </a:rPr>
                  <a:t>辐射带动不强</a:t>
                </a:r>
                <a:endParaRPr lang="da-DK" altLang="zh-CN" sz="2000" b="1" dirty="0">
                  <a:solidFill>
                    <a:srgbClr val="FFFFFF"/>
                  </a:solidFill>
                  <a:latin typeface="微软雅黑" pitchFamily="34" charset="-122"/>
                  <a:ea typeface="微软雅黑" pitchFamily="34" charset="-122"/>
                </a:endParaRPr>
              </a:p>
            </p:txBody>
          </p:sp>
          <p:sp>
            <p:nvSpPr>
              <p:cNvPr id="40" name="MH_SubTitle_4"/>
              <p:cNvSpPr/>
              <p:nvPr>
                <p:custDataLst>
                  <p:tags r:id="rId5"/>
                </p:custDataLst>
              </p:nvPr>
            </p:nvSpPr>
            <p:spPr>
              <a:xfrm flipH="1">
                <a:off x="4932160" y="372159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latin typeface="微软雅黑" pitchFamily="34" charset="-122"/>
                    <a:ea typeface="微软雅黑" pitchFamily="34" charset="-122"/>
                  </a:rPr>
                  <a:t>社会服务问题</a:t>
                </a:r>
              </a:p>
            </p:txBody>
          </p:sp>
        </p:grpSp>
        <p:grpSp>
          <p:nvGrpSpPr>
            <p:cNvPr id="36" name="组合 25"/>
            <p:cNvGrpSpPr/>
            <p:nvPr/>
          </p:nvGrpSpPr>
          <p:grpSpPr>
            <a:xfrm>
              <a:off x="4788024" y="1489348"/>
              <a:ext cx="3898356" cy="792331"/>
              <a:chOff x="4932040" y="1705372"/>
              <a:chExt cx="3898356" cy="792331"/>
            </a:xfrm>
          </p:grpSpPr>
          <p:sp>
            <p:nvSpPr>
              <p:cNvPr id="37" name="MH_Text_2"/>
              <p:cNvSpPr>
                <a:spLocks/>
              </p:cNvSpPr>
              <p:nvPr>
                <p:custDataLst>
                  <p:tags r:id="rId2"/>
                </p:custDataLst>
              </p:nvPr>
            </p:nvSpPr>
            <p:spPr bwMode="auto">
              <a:xfrm flipH="1">
                <a:off x="5662495" y="1705703"/>
                <a:ext cx="3167901"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latin typeface="微软雅黑" pitchFamily="34" charset="-122"/>
                    <a:ea typeface="微软雅黑" pitchFamily="34" charset="-122"/>
                  </a:rPr>
                  <a:t>校企“两层皮”</a:t>
                </a:r>
                <a:endParaRPr lang="en-US" altLang="zh-CN" sz="2000" b="1" dirty="0">
                  <a:solidFill>
                    <a:srgbClr val="FFFFFF"/>
                  </a:solidFill>
                  <a:latin typeface="微软雅黑" pitchFamily="34" charset="-122"/>
                  <a:ea typeface="微软雅黑" pitchFamily="34" charset="-122"/>
                </a:endParaRPr>
              </a:p>
              <a:p>
                <a:pPr algn="ctr">
                  <a:lnSpc>
                    <a:spcPct val="130000"/>
                  </a:lnSpc>
                </a:pPr>
                <a:r>
                  <a:rPr lang="zh-CN" altLang="en-US" sz="2000" b="1" dirty="0">
                    <a:solidFill>
                      <a:srgbClr val="FFFFFF"/>
                    </a:solidFill>
                    <a:latin typeface="微软雅黑" pitchFamily="34" charset="-122"/>
                    <a:ea typeface="微软雅黑" pitchFamily="34" charset="-122"/>
                  </a:rPr>
                  <a:t>深度合作难以推进</a:t>
                </a:r>
                <a:endParaRPr lang="da-DK" altLang="zh-CN" sz="2000" b="1" dirty="0">
                  <a:solidFill>
                    <a:srgbClr val="FFFFFF"/>
                  </a:solidFill>
                  <a:latin typeface="微软雅黑" pitchFamily="34" charset="-122"/>
                  <a:ea typeface="微软雅黑" pitchFamily="34" charset="-122"/>
                </a:endParaRPr>
              </a:p>
            </p:txBody>
          </p:sp>
          <p:sp>
            <p:nvSpPr>
              <p:cNvPr id="38" name="MH_SubTitle_2"/>
              <p:cNvSpPr/>
              <p:nvPr>
                <p:custDataLst>
                  <p:tags r:id="rId3"/>
                </p:custDataLst>
              </p:nvPr>
            </p:nvSpPr>
            <p:spPr>
              <a:xfrm flipH="1">
                <a:off x="4932040" y="1705372"/>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latin typeface="微软雅黑" pitchFamily="34" charset="-122"/>
                    <a:ea typeface="微软雅黑" pitchFamily="34" charset="-122"/>
                  </a:rPr>
                  <a:t>校企合作问题</a:t>
                </a:r>
              </a:p>
            </p:txBody>
          </p:sp>
        </p:grpSp>
      </p:grpSp>
    </p:spTree>
    <p:extLst>
      <p:ext uri="{BB962C8B-B14F-4D97-AF65-F5344CB8AC3E}">
        <p14:creationId xmlns:p14="http://schemas.microsoft.com/office/powerpoint/2010/main" val="3049569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Other"/>
  <p:tag name="MH_ORDER" val="9"/>
</p:tagLst>
</file>

<file path=ppt/tags/tag11.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Other"/>
  <p:tag name="MH_ORDER" val="9"/>
</p:tagLst>
</file>

<file path=ppt/tags/tag12.xml><?xml version="1.0" encoding="utf-8"?>
<p:tagLst xmlns:a="http://schemas.openxmlformats.org/drawingml/2006/main" xmlns:r="http://schemas.openxmlformats.org/officeDocument/2006/relationships" xmlns:p="http://schemas.openxmlformats.org/presentationml/2006/main">
  <p:tag name="MH" val="20170620134844"/>
  <p:tag name="MH_LIBRARY" val="GRAPHIC"/>
  <p:tag name="MH_TYPE" val="Other"/>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70620134844"/>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70620134844"/>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70620134844"/>
  <p:tag name="MH_LIBRARY" val="GRAPHIC"/>
  <p:tag name="MH_TYPE" val="Other"/>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Text"/>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Text"/>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Text"/>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6"/>
</p:tagLst>
</file>

<file path=ppt/tags/tag25.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7"/>
</p:tagLst>
</file>

<file path=ppt/tags/tag26.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8"/>
</p:tagLst>
</file>

<file path=ppt/tags/tag27.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9"/>
</p:tagLst>
</file>

<file path=ppt/tags/tag28.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10"/>
</p:tagLst>
</file>

<file path=ppt/tags/tag29.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11"/>
</p:tagLst>
</file>

<file path=ppt/tags/tag3.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SubTitle"/>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4"/>
</p:tagLst>
</file>

<file path=ppt/tags/tag3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5"/>
</p:tagLst>
</file>

<file path=ppt/tags/tag39.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Text"/>
  <p:tag name="MH_ORDER" val="3"/>
</p:tagLst>
</file>

<file path=ppt/tags/tag40.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3"/>
</p:tagLst>
</file>

<file path=ppt/tags/tag41.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8.xml><?xml version="1.0" encoding="utf-8"?>
<p:tagLst xmlns:a="http://schemas.openxmlformats.org/drawingml/2006/main" xmlns:r="http://schemas.openxmlformats.org/officeDocument/2006/relationships" xmlns:p="http://schemas.openxmlformats.org/presentationml/2006/main">
  <p:tag name="MH" val="20170803182849"/>
  <p:tag name="MH_LIBRARY" val="GRAPHIC"/>
  <p:tag name="MH_TYPE" val="Text"/>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Other"/>
  <p:tag name="MH_ORDER" val="9"/>
</p:tagLst>
</file>

<file path=ppt/tags/tag5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5.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ags/tag58.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59.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SubTitle"/>
  <p:tag name="MH_ORDER" val="3"/>
</p:tagLst>
</file>

<file path=ppt/tags/tag60.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ags/tag61.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6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SubTitle"/>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SubTitle"/>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Other"/>
  <p:tag name="MH_ORDER" val="9"/>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13176</TotalTime>
  <Words>4151</Words>
  <Application>Microsoft Office PowerPoint</Application>
  <PresentationFormat>自定义</PresentationFormat>
  <Paragraphs>665</Paragraphs>
  <Slides>40</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42" baseType="lpstr">
      <vt:lpstr>1_Office 主题</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gta</cp:lastModifiedBy>
  <cp:revision>1635</cp:revision>
  <cp:lastPrinted>2017-07-05T09:42:12Z</cp:lastPrinted>
  <dcterms:created xsi:type="dcterms:W3CDTF">2016-11-24T01:14:56Z</dcterms:created>
  <dcterms:modified xsi:type="dcterms:W3CDTF">2018-09-04T08:00:03Z</dcterms:modified>
</cp:coreProperties>
</file>